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83208311081467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231740" y="2564904"/>
            <a:ext cx="63727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416824" cy="41044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Особенности технологической направленности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мышления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Развитие технологического мышления учащихся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240" y="4433664"/>
            <a:ext cx="6172200" cy="1371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45030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ТНМ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основывается на следующих умениях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20080"/>
            <a:ext cx="8640960" cy="63093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 Narrow" pitchFamily="34" charset="0"/>
              </a:rPr>
              <a:t>строить причинно-следственные связи</a:t>
            </a:r>
          </a:p>
          <a:p>
            <a:r>
              <a:rPr lang="ru-RU" dirty="0" smtClean="0">
                <a:latin typeface="Arial Narrow" pitchFamily="34" charset="0"/>
              </a:rPr>
              <a:t>переходить с одного уровня обобщения на другой при решении задач</a:t>
            </a:r>
          </a:p>
          <a:p>
            <a:r>
              <a:rPr lang="ru-RU" dirty="0" smtClean="0">
                <a:latin typeface="Arial Narrow" pitchFamily="34" charset="0"/>
              </a:rPr>
              <a:t>находить общие основания для интеграции различных предметных областей и получать обобщённые представления о преобразовательной деятельности</a:t>
            </a:r>
          </a:p>
          <a:p>
            <a:r>
              <a:rPr lang="ru-RU" dirty="0" smtClean="0">
                <a:latin typeface="Arial Narrow" pitchFamily="34" charset="0"/>
              </a:rPr>
              <a:t>определять уровень готовности объекта к процессу преобразования</a:t>
            </a:r>
          </a:p>
          <a:p>
            <a:r>
              <a:rPr lang="ru-RU" dirty="0" smtClean="0">
                <a:latin typeface="Arial Narrow" pitchFamily="34" charset="0"/>
              </a:rPr>
              <a:t>принимать технологически обоснованные решения и реализовывать их на практике</a:t>
            </a:r>
          </a:p>
          <a:p>
            <a:r>
              <a:rPr lang="ru-RU" dirty="0" smtClean="0">
                <a:latin typeface="Arial Narrow" pitchFamily="34" charset="0"/>
              </a:rPr>
              <a:t>сознательно и творчески выбирать рациональные способы преобразовательной деятельности из массива альтернативных</a:t>
            </a:r>
          </a:p>
          <a:p>
            <a:r>
              <a:rPr lang="ru-RU" dirty="0" smtClean="0">
                <a:latin typeface="Arial Narrow" pitchFamily="34" charset="0"/>
              </a:rPr>
              <a:t> управлять преобразовательной деятельностью</a:t>
            </a:r>
          </a:p>
          <a:p>
            <a:r>
              <a:rPr lang="ru-RU" dirty="0" smtClean="0">
                <a:latin typeface="Arial Narrow" pitchFamily="34" charset="0"/>
              </a:rPr>
              <a:t>оценивать собственную деятельность и её результаты на основе рефлексии</a:t>
            </a:r>
          </a:p>
          <a:p>
            <a:r>
              <a:rPr lang="ru-RU" dirty="0" smtClean="0">
                <a:latin typeface="Arial Narrow" pitchFamily="34" charset="0"/>
              </a:rPr>
              <a:t>моделировать процессы преобразования (создание информационных моделей технологических процессов и явлений)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2780928"/>
            <a:ext cx="7128792" cy="3693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spc="100" dirty="0" smtClean="0"/>
              <a:t>Умение создавать образ конечного результата решения задачи;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/>
              <a:t>Умение соотносить процесс решения задачи с образом конечного результата;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/>
              <a:t>Умение моделировать процессы преобразования;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/>
              <a:t>Наличие целостного воззрения на рационализацию решения задачи </a:t>
            </a:r>
            <a:endParaRPr lang="ru-RU" sz="2600" b="1" spc="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Критерии развития ТМ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(Кудрявцев Т.В. Кобякова М.В.)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136904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Образный </a:t>
            </a:r>
            <a:r>
              <a:rPr lang="ru-RU" sz="2800" b="1" cap="small" dirty="0" smtClean="0">
                <a:solidFill>
                  <a:srgbClr val="FF0000"/>
                </a:solidFill>
              </a:rPr>
              <a:t>критерий </a:t>
            </a:r>
            <a:r>
              <a:rPr lang="ru-RU" sz="2400" b="1" cap="sm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800" dirty="0" smtClean="0"/>
              <a:t>умение представить конечный результат решения задачи и процесс преобразовательной деятельности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395536" y="620688"/>
            <a:ext cx="8136904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Понятийный критерий</a:t>
            </a:r>
            <a:r>
              <a:rPr lang="ru-RU" sz="2800" b="1" cap="sm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small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 smtClean="0"/>
              <a:t>уровень знаний о преобразовательной деятельности и степень их освоения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276872"/>
            <a:ext cx="7200800" cy="38164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100" dirty="0" smtClean="0"/>
              <a:t>Запас специфических знаний о способах преобразовательной деятельности (технологические знания и степень их освоения);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100" dirty="0" smtClean="0"/>
              <a:t>Знание методов решения задачи;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100" dirty="0" smtClean="0"/>
              <a:t>Умение находить оптимально-рациональный метод решения задачи </a:t>
            </a:r>
          </a:p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136904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Деятельностный критерий</a:t>
            </a:r>
            <a:r>
              <a:rPr lang="ru-RU" sz="2400" b="1" cap="small" dirty="0" smtClean="0">
                <a:solidFill>
                  <a:srgbClr val="FF0000"/>
                </a:solidFill>
              </a:rPr>
              <a:t> </a:t>
            </a:r>
            <a:r>
              <a:rPr lang="ru-RU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 smtClean="0"/>
              <a:t>способность мыслить в предмете (умение решать задачи и проблемы определенной сложности)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spc="100" dirty="0" smtClean="0">
                <a:solidFill>
                  <a:schemeClr val="dk1"/>
                </a:solidFill>
              </a:rPr>
              <a:t>Умение переносить знания из одной предметной области в другую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>
                <a:solidFill>
                  <a:schemeClr val="dk1"/>
                </a:solidFill>
              </a:rPr>
              <a:t>Умение находить общие основания для интеграции различных предметных областей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>
                <a:solidFill>
                  <a:schemeClr val="dk1"/>
                </a:solidFill>
              </a:rPr>
              <a:t>Умение находить способы преобразовательной деятельности, планировать, прогнозировать</a:t>
            </a:r>
          </a:p>
          <a:p>
            <a:pPr>
              <a:buFont typeface="Wingdings" pitchFamily="2" charset="2"/>
              <a:buChar char="ü"/>
            </a:pPr>
            <a:r>
              <a:rPr lang="ru-RU" sz="2600" b="1" spc="100" dirty="0" smtClean="0">
                <a:solidFill>
                  <a:schemeClr val="dk1"/>
                </a:solidFill>
              </a:rPr>
              <a:t> Умение оценивать собственную деятельность и ее результаты на основе рефлексии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8ebf71ab73222fbbefe3b10163d3783.jpg"/>
          <p:cNvPicPr>
            <a:picLocks noChangeAspect="1"/>
          </p:cNvPicPr>
          <p:nvPr/>
        </p:nvPicPr>
        <p:blipFill>
          <a:blip r:embed="rId2" cstate="print"/>
          <a:srcRect l="2127" t="2751" r="24996" b="4326"/>
          <a:stretch>
            <a:fillRect/>
          </a:stretch>
        </p:blipFill>
        <p:spPr>
          <a:xfrm>
            <a:off x="-252536" y="-171400"/>
            <a:ext cx="9793088" cy="739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-2342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РАЗВИТИЯ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ТНМ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35696" y="5085184"/>
            <a:ext cx="7128792" cy="103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НИЗКИЙ –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АЛГОРИТМИЧЕСКИЙ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052736"/>
            <a:ext cx="47525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ВЫСОКИЙ - ИЗОБРЕТАТЕЛЬСКИЙ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3068960"/>
            <a:ext cx="604867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СРЕДНИЙ - РАЦИОНАЛИЗАТОРСКИЙ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vidence.jpg"/>
          <p:cNvPicPr>
            <a:picLocks noChangeAspect="1"/>
          </p:cNvPicPr>
          <p:nvPr/>
        </p:nvPicPr>
        <p:blipFill>
          <a:blip r:embed="rId2" cstate="print"/>
          <a:srcRect l="20754" b="13333"/>
          <a:stretch>
            <a:fillRect/>
          </a:stretch>
        </p:blipFill>
        <p:spPr>
          <a:xfrm flipH="1">
            <a:off x="4716016" y="188640"/>
            <a:ext cx="4104454" cy="653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440283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Приемы и методы развития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ТНМ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4968552" cy="554461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Игровые технологии</a:t>
            </a:r>
          </a:p>
          <a:p>
            <a:r>
              <a:rPr lang="ru-RU" b="1" dirty="0" smtClean="0"/>
              <a:t>Проблемное обучение</a:t>
            </a:r>
          </a:p>
          <a:p>
            <a:r>
              <a:rPr lang="ru-RU" b="1" dirty="0" smtClean="0"/>
              <a:t>Проектная технология</a:t>
            </a:r>
          </a:p>
          <a:p>
            <a:r>
              <a:rPr lang="ru-RU" b="1" dirty="0" smtClean="0"/>
              <a:t>Технология интенсификации обучения</a:t>
            </a:r>
          </a:p>
          <a:p>
            <a:r>
              <a:rPr lang="ru-RU" b="1" dirty="0" smtClean="0"/>
              <a:t>Перспективно – опережающее обучение</a:t>
            </a:r>
          </a:p>
          <a:p>
            <a:r>
              <a:rPr lang="ru-RU" b="1" dirty="0" smtClean="0"/>
              <a:t>Технология интеграции</a:t>
            </a:r>
          </a:p>
          <a:p>
            <a:r>
              <a:rPr lang="ru-RU" b="1" dirty="0" smtClean="0"/>
              <a:t>Технология модульного обучения</a:t>
            </a:r>
          </a:p>
          <a:p>
            <a:r>
              <a:rPr lang="ru-RU" b="1" dirty="0" smtClean="0"/>
              <a:t>Технология обучения через эксперимент</a:t>
            </a:r>
          </a:p>
          <a:p>
            <a:r>
              <a:rPr lang="ru-RU" b="1" dirty="0" smtClean="0"/>
              <a:t>Задачный подход</a:t>
            </a:r>
          </a:p>
          <a:p>
            <a:r>
              <a:rPr lang="ru-RU" b="1" dirty="0" smtClean="0"/>
              <a:t>Использование средств ИКТ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467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32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932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2293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3344" y="188640"/>
            <a:ext cx="867512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МЫШЛЕНИЕ 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608512" cy="5184576"/>
          </a:xfrm>
        </p:spPr>
        <p:txBody>
          <a:bodyPr>
            <a:normAutofit/>
          </a:bodyPr>
          <a:lstStyle/>
          <a:p>
            <a:r>
              <a:rPr lang="ru-RU" sz="2500" spc="100" dirty="0" smtClean="0"/>
              <a:t>это ВЫСШИЙ ПРОЦЕСС ПОЗНАНИЯ ОКРУЖАЮЩЕЙ ДЕЙСТВИТЕЛЬНОСТИ, субъективное восприятие объективной реальности. </a:t>
            </a:r>
          </a:p>
          <a:p>
            <a:r>
              <a:rPr lang="ru-RU" sz="2500" spc="100" dirty="0" smtClean="0"/>
              <a:t>ВОСПРИЯТИЕ ВНЕШНЕЙ ИНФОРМАЦИИ И ПРЕОБРАЗОВАНИИ ЕЕ В СОЗНАНИИ. </a:t>
            </a:r>
            <a:endParaRPr lang="ru-RU" sz="2500" spc="100" dirty="0"/>
          </a:p>
        </p:txBody>
      </p:sp>
      <p:pic>
        <p:nvPicPr>
          <p:cNvPr id="4" name="Рисунок 3" descr="1052729.jpg"/>
          <p:cNvPicPr>
            <a:picLocks noChangeAspect="1"/>
          </p:cNvPicPr>
          <p:nvPr/>
        </p:nvPicPr>
        <p:blipFill>
          <a:blip r:embed="rId2" cstate="print"/>
          <a:srcRect l="13461" r="18500"/>
          <a:stretch>
            <a:fillRect/>
          </a:stretch>
        </p:blipFill>
        <p:spPr>
          <a:xfrm>
            <a:off x="4716016" y="1230982"/>
            <a:ext cx="4019082" cy="443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ВИДЫ МЫШЛЕНИЯ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25922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ФОРМЕ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23042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ПРЕДМЕТНО- ДЕЙСТВЕННОЕ </a:t>
            </a:r>
          </a:p>
          <a:p>
            <a:r>
              <a:rPr lang="ru-RU" b="1" dirty="0" smtClean="0"/>
              <a:t>(ДО 3х ЛЕТ)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140968"/>
            <a:ext cx="22322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НАГЛЯДНО – ДЕЙСТВЕННОЕ</a:t>
            </a:r>
          </a:p>
          <a:p>
            <a:r>
              <a:rPr lang="ru-RU" b="1" dirty="0" smtClean="0"/>
              <a:t>(4–7 ЛЕТ)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589240"/>
            <a:ext cx="2232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СЛОВЕСНО – ЛОГИЧЕСКОЕ 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4" idx="1"/>
          </p:cNvCxnSpPr>
          <p:nvPr/>
        </p:nvCxnSpPr>
        <p:spPr>
          <a:xfrm>
            <a:off x="611560" y="1499593"/>
            <a:ext cx="0" cy="44496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1560" y="2348880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1560" y="3645024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560" y="479715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23928" y="1196752"/>
            <a:ext cx="42484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ТИПУ РЕШАЕМЫХ ЗАДАЧ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23928" y="1916832"/>
            <a:ext cx="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3968" y="2062589"/>
            <a:ext cx="31683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ТЕОРЕТИЧЕСКОЕ (ЭМПИРИЧЕСКОЕ)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2924944"/>
            <a:ext cx="31683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ПРАКТИЧЕСКОЕ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923928" y="22768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23928" y="3068960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23928" y="3585210"/>
            <a:ext cx="43924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СТЕПЕНИ НОВИЗНЫ И ОРИГИНАЛЬНОСТИ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23928" y="4077072"/>
            <a:ext cx="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923928" y="479715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23928" y="5589240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3968" y="5374957"/>
            <a:ext cx="33843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РЕПРОДУКТИВНОЕ (ВОСПРОИЗВОДЯЩЕЕ)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3968" y="4510861"/>
            <a:ext cx="33843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ПРОДУКТИВНОЕ (ТВОРЧЕСКОЕ)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11560" y="5949280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1600" y="4377878"/>
            <a:ext cx="22322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НАГЛЯДНО – ОБРАЗНОЕ</a:t>
            </a:r>
          </a:p>
          <a:p>
            <a:r>
              <a:rPr lang="ru-RU" b="1" dirty="0" smtClean="0"/>
              <a:t>(7–9 ЛЕТ)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74846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Развитие мышления у школьников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792088"/>
          <a:ext cx="8856984" cy="58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10"/>
                <a:gridCol w="7721474"/>
              </a:tblGrid>
              <a:tr h="4473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 мышления</a:t>
                      </a:r>
                      <a:endParaRPr lang="ru-RU" sz="1600" dirty="0"/>
                    </a:p>
                  </a:txBody>
                  <a:tcPr/>
                </a:tc>
              </a:tr>
              <a:tr h="54298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2400" dirty="0" smtClean="0"/>
                        <a:t> 8 лет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максимально быстрого, интенсивного развития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Мышление все еще является конкретно-образным, хотя все более очевидными становятся элементы абстрактного мышления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произвольности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Наблюдательность и стремление получать объяснения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активно пользуется фактами, способен предполагать и обобщать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отделить существенное от несущественного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выделять связь между явлениями 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размышлять о том, что досконально известно, на уровне обобщенных понятий (растения, школа и т.д.)</a:t>
                      </a:r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476672"/>
          <a:ext cx="8424936" cy="412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128792"/>
              </a:tblGrid>
              <a:tr h="5285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 мышления</a:t>
                      </a:r>
                      <a:endParaRPr lang="ru-RU" sz="1600" dirty="0"/>
                    </a:p>
                  </a:txBody>
                  <a:tcPr/>
                </a:tc>
              </a:tr>
              <a:tr h="3503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–13 лет</a:t>
                      </a:r>
                    </a:p>
                    <a:p>
                      <a:pPr algn="ctr"/>
                      <a:endParaRPr kumimoji="0" lang="ru-RU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Мышление построено в первую очередь на усвоенных в словесной форме знаниях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Развивается склонность к рассуждениям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рассуждают, используя прямые и косвенные доказательства, применяя личный опыт, пробуют обосновывать и доказывать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умозаключений и суждений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Развивается способность анализировать, обобщать, синтезировать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к рефлексии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56214080ae742.jpg"/>
          <p:cNvPicPr>
            <a:picLocks noChangeAspect="1"/>
          </p:cNvPicPr>
          <p:nvPr/>
        </p:nvPicPr>
        <p:blipFill>
          <a:blip r:embed="rId2" cstate="print"/>
          <a:srcRect t="68376"/>
          <a:stretch>
            <a:fillRect/>
          </a:stretch>
        </p:blipFill>
        <p:spPr>
          <a:xfrm>
            <a:off x="582314" y="4581128"/>
            <a:ext cx="759008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51520" y="404664"/>
          <a:ext cx="842493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128792"/>
              </a:tblGrid>
              <a:tr h="525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 мышления</a:t>
                      </a:r>
                      <a:endParaRPr lang="ru-RU" sz="1600" dirty="0"/>
                    </a:p>
                  </a:txBody>
                  <a:tcPr/>
                </a:tc>
              </a:tr>
              <a:tr h="46592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– 17 лет</a:t>
                      </a:r>
                      <a:endParaRPr kumimoji="0" lang="ru-RU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Склонность к рассуждениям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Мышление более абстрактное, но вместе с тем активно развивается и образное мышление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Применяют все доступные формы выражения мысли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Пользуются дедуктивными и индуктивными умозаключениями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Умеют ставить вопросы и обосновывать ответы на них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Развита способность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анализировать, обобщать, синтезировать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Развита способность к рефлексии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003232" cy="1786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Специфика технологической направленности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мышления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437112"/>
            <a:ext cx="4176464" cy="194421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М.В. Кобякова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Н.В.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Матяш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Е.М. Муравьёв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В.Д. Симоненко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432048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РЕФЛЕКСИВНОСТЬ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852936"/>
            <a:ext cx="3888432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ПРЕДМЕТНОСТЬ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Integration940x430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3261" y="4149080"/>
            <a:ext cx="503721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Технологическое мышление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4536504" cy="54726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Умение на основе образа конечного результата преобразовательной деятельности находить различные варианты альтернативных решений с последующим выбором рационально-оптимального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(Кобякова М.В.)</a:t>
            </a:r>
            <a:endParaRPr lang="ru-RU" sz="2800" dirty="0"/>
          </a:p>
        </p:txBody>
      </p:sp>
      <p:pic>
        <p:nvPicPr>
          <p:cNvPr id="4" name="Рисунок 3" descr="1052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260326"/>
            <a:ext cx="3340076" cy="432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ТНМ</a:t>
            </a:r>
            <a:endParaRPr lang="ru-RU" sz="4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5377808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Мыслительная деятельность по преобразованию объекта или придания ему нового качества</a:t>
            </a:r>
          </a:p>
          <a:p>
            <a:r>
              <a:rPr lang="ru-RU" sz="3200" dirty="0" smtClean="0"/>
              <a:t>Представляет собой </a:t>
            </a:r>
            <a:r>
              <a:rPr lang="ru-RU" sz="3200" i="1" u="sng" dirty="0" smtClean="0"/>
              <a:t>рефлексивный способ</a:t>
            </a:r>
            <a:r>
              <a:rPr lang="ru-RU" sz="3200" i="1" dirty="0" smtClean="0"/>
              <a:t> </a:t>
            </a:r>
            <a:r>
              <a:rPr lang="ru-RU" sz="3200" dirty="0" smtClean="0"/>
              <a:t>достижения результата деятельности</a:t>
            </a:r>
          </a:p>
          <a:p>
            <a:r>
              <a:rPr lang="ru-RU" sz="3200" dirty="0" smtClean="0"/>
              <a:t>Является связующим звеном между теоретическим и практическим типами мышления (предметно-специфическое )</a:t>
            </a:r>
          </a:p>
          <a:p>
            <a:r>
              <a:rPr lang="ru-RU" sz="3200" dirty="0" smtClean="0"/>
              <a:t>Направлено на преобразование окружающей действительности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708</TotalTime>
  <Words>609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Особенности технологической направленности мышления  Развитие технологического мышления учащихся</vt:lpstr>
      <vt:lpstr>МЫШЛЕНИЕ </vt:lpstr>
      <vt:lpstr>ВИДЫ МЫШЛЕНИЯ</vt:lpstr>
      <vt:lpstr>Развитие мышления у школьников</vt:lpstr>
      <vt:lpstr>Слайд 5</vt:lpstr>
      <vt:lpstr>Слайд 6</vt:lpstr>
      <vt:lpstr>Специфика технологической направленности мышления</vt:lpstr>
      <vt:lpstr>Технологическое мышление</vt:lpstr>
      <vt:lpstr>Особенности ТНМ</vt:lpstr>
      <vt:lpstr>ТНМ основывается на следующих умениях</vt:lpstr>
      <vt:lpstr>Критерии развития ТМ  (Кудрявцев Т.В. Кобякова М.В.)</vt:lpstr>
      <vt:lpstr>Слайд 12</vt:lpstr>
      <vt:lpstr>Слайд 13</vt:lpstr>
      <vt:lpstr>УРОВНИ РАЗВИТИЯ ТНМ</vt:lpstr>
      <vt:lpstr>Приемы и методы развития ТНМ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направленность мышления  Развитие технологического мышления учащихся</dc:title>
  <dc:creator>Acer</dc:creator>
  <cp:lastModifiedBy>Acer</cp:lastModifiedBy>
  <cp:revision>54</cp:revision>
  <dcterms:created xsi:type="dcterms:W3CDTF">2017-06-13T04:24:42Z</dcterms:created>
  <dcterms:modified xsi:type="dcterms:W3CDTF">2017-09-20T09:01:15Z</dcterms:modified>
</cp:coreProperties>
</file>