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8" r:id="rId1"/>
    <p:sldMasterId id="2147484680" r:id="rId2"/>
  </p:sldMasterIdLst>
  <p:notesMasterIdLst>
    <p:notesMasterId r:id="rId63"/>
  </p:notesMasterIdLst>
  <p:handoutMasterIdLst>
    <p:handoutMasterId r:id="rId64"/>
  </p:handoutMasterIdLst>
  <p:sldIdLst>
    <p:sldId id="256" r:id="rId3"/>
    <p:sldId id="415" r:id="rId4"/>
    <p:sldId id="420" r:id="rId5"/>
    <p:sldId id="416" r:id="rId6"/>
    <p:sldId id="422" r:id="rId7"/>
    <p:sldId id="421" r:id="rId8"/>
    <p:sldId id="413" r:id="rId9"/>
    <p:sldId id="414" r:id="rId10"/>
    <p:sldId id="350" r:id="rId11"/>
    <p:sldId id="394" r:id="rId12"/>
    <p:sldId id="352" r:id="rId13"/>
    <p:sldId id="307" r:id="rId14"/>
    <p:sldId id="360" r:id="rId15"/>
    <p:sldId id="383" r:id="rId16"/>
    <p:sldId id="323" r:id="rId17"/>
    <p:sldId id="325" r:id="rId18"/>
    <p:sldId id="418" r:id="rId19"/>
    <p:sldId id="293" r:id="rId20"/>
    <p:sldId id="412" r:id="rId21"/>
    <p:sldId id="265" r:id="rId22"/>
    <p:sldId id="261" r:id="rId23"/>
    <p:sldId id="410" r:id="rId24"/>
    <p:sldId id="266" r:id="rId25"/>
    <p:sldId id="390" r:id="rId26"/>
    <p:sldId id="267" r:id="rId27"/>
    <p:sldId id="327" r:id="rId28"/>
    <p:sldId id="268" r:id="rId29"/>
    <p:sldId id="328" r:id="rId30"/>
    <p:sldId id="269" r:id="rId31"/>
    <p:sldId id="298" r:id="rId32"/>
    <p:sldId id="271" r:id="rId33"/>
    <p:sldId id="330" r:id="rId34"/>
    <p:sldId id="273" r:id="rId35"/>
    <p:sldId id="331" r:id="rId36"/>
    <p:sldId id="275" r:id="rId37"/>
    <p:sldId id="332" r:id="rId38"/>
    <p:sldId id="277" r:id="rId39"/>
    <p:sldId id="333" r:id="rId40"/>
    <p:sldId id="419" r:id="rId41"/>
    <p:sldId id="287" r:id="rId42"/>
    <p:sldId id="335" r:id="rId43"/>
    <p:sldId id="411" r:id="rId44"/>
    <p:sldId id="336" r:id="rId45"/>
    <p:sldId id="400" r:id="rId46"/>
    <p:sldId id="403" r:id="rId47"/>
    <p:sldId id="406" r:id="rId48"/>
    <p:sldId id="398" r:id="rId49"/>
    <p:sldId id="401" r:id="rId50"/>
    <p:sldId id="407" r:id="rId51"/>
    <p:sldId id="408" r:id="rId52"/>
    <p:sldId id="353" r:id="rId53"/>
    <p:sldId id="391" r:id="rId54"/>
    <p:sldId id="425" r:id="rId55"/>
    <p:sldId id="426" r:id="rId56"/>
    <p:sldId id="427" r:id="rId57"/>
    <p:sldId id="428" r:id="rId58"/>
    <p:sldId id="429" r:id="rId59"/>
    <p:sldId id="430" r:id="rId60"/>
    <p:sldId id="423" r:id="rId61"/>
    <p:sldId id="424" r:id="rId6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361787720460176E-2"/>
          <c:y val="2.2598870056497175E-2"/>
          <c:w val="0.9457347854882624"/>
          <c:h val="0.899967080386138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69</c:v>
                </c:pt>
                <c:pt idx="2">
                  <c:v>19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60</c:v>
                </c:pt>
                <c:pt idx="2">
                  <c:v>29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47</c:v>
                </c:pt>
                <c:pt idx="2">
                  <c:v>37</c:v>
                </c:pt>
                <c:pt idx="3">
                  <c:v>11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31392"/>
        <c:axId val="66758144"/>
      </c:barChart>
      <c:catAx>
        <c:axId val="6673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758144"/>
        <c:crosses val="autoZero"/>
        <c:auto val="1"/>
        <c:lblAlgn val="ctr"/>
        <c:lblOffset val="100"/>
        <c:noMultiLvlLbl val="0"/>
      </c:catAx>
      <c:valAx>
        <c:axId val="6675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731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849822232563046E-2"/>
          <c:y val="2.4216347956505485E-2"/>
          <c:w val="0.91411959197168757"/>
          <c:h val="0.827050056242969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424E-3"/>
                  <c:y val="0.178571428571428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3"/>
                  <c:y val="0.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444444444444545E-3"/>
                  <c:y val="0.281746031746031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8926553672316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4"/>
                <c:pt idx="0">
                  <c:v>2018-2019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69</c:v>
                </c:pt>
                <c:pt idx="1">
                  <c:v>43</c:v>
                </c:pt>
                <c:pt idx="2">
                  <c:v>60</c:v>
                </c:pt>
                <c:pt idx="3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2018-2019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2018-2019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127643008"/>
        <c:axId val="127648896"/>
        <c:axId val="0"/>
      </c:bar3DChart>
      <c:catAx>
        <c:axId val="127643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7648896"/>
        <c:crosses val="autoZero"/>
        <c:auto val="1"/>
        <c:lblAlgn val="ctr"/>
        <c:lblOffset val="100"/>
        <c:noMultiLvlLbl val="0"/>
      </c:catAx>
      <c:valAx>
        <c:axId val="1276488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7643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361787720460176E-2"/>
          <c:y val="3.6723163841807911E-2"/>
          <c:w val="0.94261952069075483"/>
          <c:h val="0.899967080386138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2"/>
                <c:pt idx="0">
                  <c:v>базовый </c:v>
                </c:pt>
                <c:pt idx="1">
                  <c:v>профильный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</c:v>
                </c:pt>
                <c:pt idx="1">
                  <c:v>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2"/>
                <c:pt idx="0">
                  <c:v>базовый </c:v>
                </c:pt>
                <c:pt idx="1">
                  <c:v>профильный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2"/>
                <c:pt idx="0">
                  <c:v>базовый </c:v>
                </c:pt>
                <c:pt idx="1">
                  <c:v>профильный 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101248"/>
        <c:axId val="68102784"/>
      </c:barChart>
      <c:catAx>
        <c:axId val="6810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102784"/>
        <c:crosses val="autoZero"/>
        <c:auto val="1"/>
        <c:lblAlgn val="ctr"/>
        <c:lblOffset val="100"/>
        <c:noMultiLvlLbl val="0"/>
      </c:catAx>
      <c:valAx>
        <c:axId val="68102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101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42"/>
      <c:rotY val="15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8610038610038609E-2"/>
          <c:y val="3.9130434782608699E-2"/>
          <c:w val="0.96138996138996136"/>
          <c:h val="0.826086956521739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9303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38605">
                <a:noFill/>
              </a:ln>
            </c:spPr>
            <c:txPr>
              <a:bodyPr/>
              <a:lstStyle/>
              <a:p>
                <a:pPr>
                  <a:defRPr sz="167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57</c:v>
                </c:pt>
                <c:pt idx="1">
                  <c:v>59</c:v>
                </c:pt>
                <c:pt idx="2">
                  <c:v>70</c:v>
                </c:pt>
                <c:pt idx="3">
                  <c:v>61</c:v>
                </c:pt>
                <c:pt idx="4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5711488"/>
        <c:axId val="125713024"/>
        <c:axId val="0"/>
      </c:bar3DChart>
      <c:catAx>
        <c:axId val="12571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82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7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713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713024"/>
        <c:scaling>
          <c:orientation val="minMax"/>
        </c:scaling>
        <c:delete val="0"/>
        <c:axPos val="l"/>
        <c:majorGridlines>
          <c:spPr>
            <a:ln w="482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82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7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711488"/>
        <c:crosses val="autoZero"/>
        <c:crossBetween val="between"/>
      </c:valAx>
      <c:spPr>
        <a:noFill/>
        <a:ln w="38605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rgbClr val="FFFFFF">
            <a:alpha val="0"/>
          </a:srgbClr>
        </a:gs>
        <a:gs pos="100000">
          <a:srgbClr val="767676">
            <a:alpha val="0"/>
          </a:srgbClr>
        </a:gs>
      </a:gsLst>
      <a:lin ang="5400000" scaled="1"/>
      <a:tileRect/>
    </a:gradFill>
    <a:ln>
      <a:noFill/>
    </a:ln>
  </c:spPr>
  <c:txPr>
    <a:bodyPr/>
    <a:lstStyle/>
    <a:p>
      <a:pPr>
        <a:defRPr sz="152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44"/>
      <c:rotY val="15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8327526132404179E-2"/>
          <c:y val="3.4220532319391636E-2"/>
          <c:w val="0.9616724738675958"/>
          <c:h val="0.84410646387832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761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2137955455058408E-4"/>
                  <c:y val="-0.158036416961213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228">
                <a:noFill/>
              </a:ln>
            </c:spPr>
            <c:txPr>
              <a:bodyPr/>
              <a:lstStyle/>
              <a:p>
                <a:pPr>
                  <a:defRPr sz="166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75</c:v>
                </c:pt>
                <c:pt idx="1">
                  <c:v>76</c:v>
                </c:pt>
                <c:pt idx="2">
                  <c:v>79</c:v>
                </c:pt>
                <c:pt idx="3">
                  <c:v>69</c:v>
                </c:pt>
                <c:pt idx="4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6028800"/>
        <c:axId val="126034688"/>
        <c:axId val="0"/>
      </c:bar3DChart>
      <c:catAx>
        <c:axId val="12602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0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64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6034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6034688"/>
        <c:scaling>
          <c:orientation val="minMax"/>
        </c:scaling>
        <c:delete val="0"/>
        <c:axPos val="l"/>
        <c:majorGridlines>
          <c:spPr>
            <a:ln w="440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0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64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6028800"/>
        <c:crosses val="autoZero"/>
        <c:crossBetween val="between"/>
      </c:valAx>
      <c:spPr>
        <a:noFill/>
        <a:ln w="35228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rgbClr val="FFFFFF">
            <a:alpha val="0"/>
          </a:srgbClr>
        </a:gs>
        <a:gs pos="100000">
          <a:srgbClr val="767676">
            <a:alpha val="0"/>
          </a:srgbClr>
        </a:gs>
      </a:gsLst>
      <a:lin ang="5400000" scaled="1"/>
      <a:tileRect/>
    </a:gradFill>
    <a:ln>
      <a:noFill/>
    </a:ln>
  </c:spPr>
  <c:txPr>
    <a:bodyPr/>
    <a:lstStyle/>
    <a:p>
      <a:pPr>
        <a:defRPr sz="159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36"/>
      <c:rotY val="15"/>
      <c:depthPercent val="100"/>
      <c:rAngAx val="1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800003784095716E-2"/>
          <c:y val="5.0611645897950551E-2"/>
          <c:w val="0.95199999999999996"/>
          <c:h val="0.82812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FF6600"/>
            </a:solidFill>
            <a:ln w="1961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0330419129144423E-3"/>
                  <c:y val="-6.5988263130424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9220">
                <a:noFill/>
              </a:ln>
            </c:spPr>
            <c:txPr>
              <a:bodyPr/>
              <a:lstStyle/>
              <a:p>
                <a:pPr>
                  <a:defRPr sz="131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77</c:v>
                </c:pt>
                <c:pt idx="1">
                  <c:v>56</c:v>
                </c:pt>
                <c:pt idx="2">
                  <c:v>59</c:v>
                </c:pt>
                <c:pt idx="3">
                  <c:v>67</c:v>
                </c:pt>
                <c:pt idx="4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5473152"/>
        <c:axId val="125474688"/>
        <c:axId val="0"/>
      </c:bar3DChart>
      <c:catAx>
        <c:axId val="12547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90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1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474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474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490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1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473152"/>
        <c:crosses val="autoZero"/>
        <c:crossBetween val="between"/>
      </c:valAx>
      <c:spPr>
        <a:ln w="39220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rgbClr val="FFFFFF">
            <a:alpha val="0"/>
          </a:srgbClr>
        </a:gs>
        <a:gs pos="100000">
          <a:srgbClr val="767676">
            <a:alpha val="0"/>
          </a:srgbClr>
        </a:gs>
      </a:gsLst>
      <a:lin ang="5400000" scaled="1"/>
      <a:tileRect/>
    </a:gradFill>
    <a:ln>
      <a:noFill/>
    </a:ln>
  </c:spPr>
  <c:txPr>
    <a:bodyPr/>
    <a:lstStyle/>
    <a:p>
      <a:pPr>
        <a:defRPr sz="131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37"/>
      <c:rotY val="15"/>
      <c:depthPercent val="100"/>
      <c:rAngAx val="1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4416826003824091E-2"/>
          <c:y val="4.3902439024390241E-2"/>
          <c:w val="0.96558317399617588"/>
          <c:h val="0.83414634146341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FF8080"/>
            </a:solidFill>
            <a:ln w="20552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41103">
                <a:noFill/>
              </a:ln>
            </c:spPr>
            <c:txPr>
              <a:bodyPr/>
              <a:lstStyle/>
              <a:p>
                <a:pPr>
                  <a:defRPr sz="145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50</c:v>
                </c:pt>
                <c:pt idx="1">
                  <c:v>56</c:v>
                </c:pt>
                <c:pt idx="2">
                  <c:v>59</c:v>
                </c:pt>
                <c:pt idx="3">
                  <c:v>59</c:v>
                </c:pt>
                <c:pt idx="4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5653376"/>
        <c:axId val="125654912"/>
        <c:axId val="0"/>
      </c:bar3DChart>
      <c:catAx>
        <c:axId val="12565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6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654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654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5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6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653376"/>
        <c:crosses val="autoZero"/>
        <c:crossBetween val="between"/>
      </c:valAx>
      <c:spPr>
        <a:noFill/>
        <a:ln w="41103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rgbClr val="FFFFFF">
            <a:alpha val="0"/>
          </a:srgbClr>
        </a:gs>
        <a:gs pos="100000">
          <a:srgbClr val="767676">
            <a:alpha val="0"/>
          </a:srgbClr>
        </a:gs>
      </a:gsLst>
      <a:lin ang="5400000" scaled="1"/>
      <a:tileRect/>
    </a:gradFill>
    <a:ln>
      <a:noFill/>
    </a:ln>
  </c:spPr>
  <c:txPr>
    <a:bodyPr/>
    <a:lstStyle/>
    <a:p>
      <a:pPr>
        <a:defRPr sz="1456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35"/>
      <c:rotY val="15"/>
      <c:depthPercent val="100"/>
      <c:rAngAx val="1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422037422037424E-2"/>
          <c:y val="5.113636363636364E-2"/>
          <c:w val="0.96257796257796258"/>
          <c:h val="0.812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CCCCFF"/>
            </a:solidFill>
            <a:ln w="1939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1916446564993892E-3"/>
                  <c:y val="-3.4529762414239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8797">
                <a:noFill/>
              </a:ln>
            </c:spPr>
            <c:txPr>
              <a:bodyPr/>
              <a:lstStyle/>
              <a:p>
                <a:pPr>
                  <a:defRPr sz="122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63</c:v>
                </c:pt>
                <c:pt idx="1">
                  <c:v>47</c:v>
                </c:pt>
                <c:pt idx="2">
                  <c:v>68</c:v>
                </c:pt>
                <c:pt idx="3">
                  <c:v>44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6988672"/>
        <c:axId val="126990208"/>
        <c:axId val="0"/>
      </c:bar3DChart>
      <c:catAx>
        <c:axId val="12698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8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2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6990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699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48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2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6988672"/>
        <c:crosses val="autoZero"/>
        <c:crossBetween val="between"/>
      </c:valAx>
      <c:spPr>
        <a:noFill/>
        <a:ln w="38797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rgbClr val="FFFFFF">
            <a:alpha val="0"/>
          </a:srgbClr>
        </a:gs>
        <a:gs pos="100000">
          <a:srgbClr val="767676">
            <a:alpha val="0"/>
          </a:srgbClr>
        </a:gs>
      </a:gsLst>
      <a:lin ang="5400000" scaled="1"/>
      <a:tileRect/>
    </a:gradFill>
    <a:ln>
      <a:noFill/>
    </a:ln>
  </c:spPr>
  <c:txPr>
    <a:bodyPr/>
    <a:lstStyle/>
    <a:p>
      <a:pPr>
        <a:defRPr sz="122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36"/>
      <c:rotY val="15"/>
      <c:depthPercent val="100"/>
      <c:rAngAx val="1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344398340248962E-2"/>
          <c:y val="4.9180327868852458E-2"/>
          <c:w val="0.96265560165975106"/>
          <c:h val="0.819672131147541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CCCCFF"/>
            </a:solidFill>
            <a:ln w="2013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813981314288084E-3"/>
                  <c:y val="-9.3013726512981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40269">
                <a:noFill/>
              </a:ln>
            </c:spPr>
            <c:txPr>
              <a:bodyPr/>
              <a:lstStyle/>
              <a:p>
                <a:pPr>
                  <a:defRPr sz="1268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2022-2023</c:v>
                </c:pt>
                <c:pt idx="4">
                  <c:v>2021-2022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55</c:v>
                </c:pt>
                <c:pt idx="1">
                  <c:v>44</c:v>
                </c:pt>
                <c:pt idx="2">
                  <c:v>62</c:v>
                </c:pt>
                <c:pt idx="3">
                  <c:v>36</c:v>
                </c:pt>
                <c:pt idx="4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5989248"/>
        <c:axId val="125990784"/>
        <c:axId val="0"/>
      </c:bar3DChart>
      <c:catAx>
        <c:axId val="12598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03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68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99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990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503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68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989248"/>
        <c:crosses val="autoZero"/>
        <c:crossBetween val="between"/>
      </c:valAx>
      <c:spPr>
        <a:noFill/>
        <a:ln w="40269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rgbClr val="FFFFFF">
            <a:alpha val="0"/>
          </a:srgbClr>
        </a:gs>
        <a:gs pos="100000">
          <a:srgbClr val="767676">
            <a:alpha val="0"/>
          </a:srgbClr>
        </a:gs>
      </a:gsLst>
      <a:lin ang="5400000" scaled="1"/>
      <a:tileRect/>
    </a:gradFill>
    <a:ln>
      <a:noFill/>
    </a:ln>
  </c:spPr>
  <c:txPr>
    <a:bodyPr/>
    <a:lstStyle/>
    <a:p>
      <a:pPr>
        <a:defRPr sz="1268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849822232563046E-2"/>
          <c:y val="2.4216347956505485E-2"/>
          <c:w val="0.91411959197168757"/>
          <c:h val="0.827050056242969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424E-3"/>
                  <c:y val="0.178571428571428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3"/>
                  <c:y val="0.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444444444444545E-3"/>
                  <c:y val="0.281746031746031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8926553672316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2018-2019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</c:v>
                </c:pt>
                <c:pt idx="1">
                  <c:v>71</c:v>
                </c:pt>
                <c:pt idx="2">
                  <c:v>79</c:v>
                </c:pt>
                <c:pt idx="3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2018-2019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2018-2019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127602048"/>
        <c:axId val="127607936"/>
        <c:axId val="0"/>
      </c:bar3DChart>
      <c:catAx>
        <c:axId val="127602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7607936"/>
        <c:crosses val="autoZero"/>
        <c:auto val="1"/>
        <c:lblAlgn val="ctr"/>
        <c:lblOffset val="100"/>
        <c:noMultiLvlLbl val="0"/>
      </c:catAx>
      <c:valAx>
        <c:axId val="127607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7602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13" cy="493712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3712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456E86C0-A35A-4C0A-BB23-9315EB838BDF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6"/>
            <a:ext cx="2919413" cy="493712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6"/>
            <a:ext cx="2919412" cy="493712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6B7E19D9-62D5-455A-AC1D-E6CA86B8B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837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3315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6" y="2"/>
            <a:ext cx="2918831" cy="493315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F6CBAB53-99D1-4FA3-8E01-015CC310891B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6" rIns="91434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0"/>
          </a:xfrm>
          <a:prstGeom prst="rect">
            <a:avLst/>
          </a:prstGeom>
        </p:spPr>
        <p:txBody>
          <a:bodyPr vert="horz" lIns="91434" tIns="45716" rIns="91434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3315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6" y="9371287"/>
            <a:ext cx="2918831" cy="493315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3EE8AA1D-113C-478E-84E3-42A8081E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41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76A398-4CCF-4890-92A1-91F1E33CFA28}" type="slidenum">
              <a:rPr lang="ru-RU" smtClean="0">
                <a:latin typeface="Arial" pitchFamily="34" charset="0"/>
              </a:rPr>
              <a:pPr/>
              <a:t>2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76A398-4CCF-4890-92A1-91F1E33CFA28}" type="slidenum">
              <a:rPr lang="ru-RU" smtClean="0">
                <a:latin typeface="Arial" pitchFamily="34" charset="0"/>
              </a:rPr>
              <a:pPr/>
              <a:t>8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8AA1D-113C-478E-84E3-42A8081EFD77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2702C-FC75-40CC-BC06-0766018E9FB9}" type="slidenum">
              <a:rPr lang="ru-RU" smtClean="0"/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27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C91353-E1DA-451C-A034-449E2D5B757E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10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>
                <a:solidFill>
                  <a:srgbClr val="775F55"/>
                </a:solidFill>
              </a:rPr>
              <a:pPr/>
              <a:t>06.05.2024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4777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>
                <a:solidFill>
                  <a:srgbClr val="775F55"/>
                </a:solidFill>
              </a:rPr>
              <a:pPr/>
              <a:t>06.05.2024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876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3EFAA8-969D-4F11-9559-B3434CB5FAD2}" type="datetimeFigureOut">
              <a:rPr lang="ru-RU" smtClean="0">
                <a:solidFill>
                  <a:srgbClr val="775F55"/>
                </a:solidFill>
              </a:rPr>
              <a:pPr/>
              <a:t>06.05.2024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58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3EFAA8-969D-4F11-9559-B3434CB5FAD2}" type="datetimeFigureOut">
              <a:rPr lang="ru-RU" smtClean="0">
                <a:solidFill>
                  <a:srgbClr val="775F55"/>
                </a:solidFill>
              </a:rPr>
              <a:pPr/>
              <a:t>06.05.2024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89987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>
                <a:solidFill>
                  <a:srgbClr val="775F55"/>
                </a:solidFill>
              </a:rPr>
              <a:pPr/>
              <a:t>06.05.2024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93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>
                <a:solidFill>
                  <a:srgbClr val="775F55"/>
                </a:solidFill>
              </a:rPr>
              <a:pPr/>
              <a:t>06.05.2024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C91353-E1DA-451C-A034-449E2D5B757E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90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>
                <a:solidFill>
                  <a:srgbClr val="775F55"/>
                </a:solidFill>
              </a:rPr>
              <a:pPr/>
              <a:t>06.05.2024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0847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3EFAA8-969D-4F11-9559-B3434CB5FAD2}" type="datetimeFigureOut">
              <a:rPr lang="ru-RU" smtClean="0">
                <a:solidFill>
                  <a:srgbClr val="775F55"/>
                </a:solidFill>
              </a:rPr>
              <a:pPr/>
              <a:t>06.05.2024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26819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>
                <a:solidFill>
                  <a:srgbClr val="775F55"/>
                </a:solidFill>
              </a:rPr>
              <a:pPr/>
              <a:t>06.05.2024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25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3EFAA8-969D-4F11-9559-B3434CB5FAD2}" type="datetimeFigureOut">
              <a:rPr lang="ru-RU" smtClean="0">
                <a:solidFill>
                  <a:srgbClr val="775F55"/>
                </a:solidFill>
              </a:rPr>
              <a:pPr/>
              <a:t>06.05.2024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994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3EFAA8-969D-4F11-9559-B3434CB5FAD2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9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3EFAA8-969D-4F11-9559-B3434CB5FAD2}" type="datetimeFigureOut">
              <a:rPr lang="ru-RU" smtClean="0">
                <a:solidFill>
                  <a:srgbClr val="775F55"/>
                </a:solidFill>
              </a:rPr>
              <a:pPr/>
              <a:t>06.05.2024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C91353-E1DA-451C-A034-449E2D5B75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13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628800"/>
            <a:ext cx="7651576" cy="3096344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cap="none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Анализ результатов педагогической деятельности коллектива по развитию </a:t>
            </a:r>
            <a:br>
              <a:rPr lang="ru-RU" sz="3100" cap="none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cap="none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качества образования.</a:t>
            </a:r>
            <a:br>
              <a:rPr lang="ru-RU" sz="3100" cap="none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cap="none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ГИА</a:t>
            </a:r>
            <a:r>
              <a:rPr lang="ru-RU" sz="3100" cap="none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100" cap="none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- 2023, проблемы и пути их решения. </a:t>
            </a:r>
            <a:r>
              <a:rPr lang="en-US" sz="3100" cap="none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3100" cap="none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415242" cy="985664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                                                         .                       </a:t>
            </a:r>
          </a:p>
          <a:p>
            <a:r>
              <a:rPr lang="ru-RU" sz="2000" dirty="0" smtClean="0"/>
              <a:t>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Терентьева Т.П., заместитель директора по УВР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Качественная успеваемость выше среднего показателя по лицею в классах: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en-US" altLang="ru-RU" sz="2000" dirty="0">
                <a:solidFill>
                  <a:prstClr val="black"/>
                </a:solidFill>
              </a:rPr>
              <a:t>2</a:t>
            </a:r>
            <a:r>
              <a:rPr lang="ru-RU" altLang="ru-RU" sz="2000" dirty="0">
                <a:solidFill>
                  <a:prstClr val="black"/>
                </a:solidFill>
              </a:rPr>
              <a:t>А </a:t>
            </a:r>
            <a:r>
              <a:rPr lang="ru-RU" altLang="ru-RU" sz="2000" dirty="0" smtClean="0">
                <a:solidFill>
                  <a:prstClr val="black"/>
                </a:solidFill>
              </a:rPr>
              <a:t>–67%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2Б </a:t>
            </a:r>
            <a:r>
              <a:rPr lang="ru-RU" altLang="ru-RU" sz="2000" dirty="0">
                <a:solidFill>
                  <a:prstClr val="black"/>
                </a:solidFill>
              </a:rPr>
              <a:t>-  </a:t>
            </a:r>
            <a:r>
              <a:rPr lang="ru-RU" altLang="ru-RU" sz="2000" dirty="0" smtClean="0">
                <a:solidFill>
                  <a:prstClr val="black"/>
                </a:solidFill>
              </a:rPr>
              <a:t>63%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2В </a:t>
            </a:r>
            <a:r>
              <a:rPr lang="ru-RU" altLang="ru-RU" sz="2000" dirty="0">
                <a:solidFill>
                  <a:prstClr val="black"/>
                </a:solidFill>
              </a:rPr>
              <a:t>– </a:t>
            </a:r>
            <a:r>
              <a:rPr lang="ru-RU" altLang="ru-RU" sz="2000" dirty="0" smtClean="0">
                <a:solidFill>
                  <a:prstClr val="black"/>
                </a:solidFill>
              </a:rPr>
              <a:t>63%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2Г </a:t>
            </a:r>
            <a:r>
              <a:rPr lang="ru-RU" altLang="ru-RU" sz="2000" dirty="0" smtClean="0">
                <a:solidFill>
                  <a:prstClr val="black"/>
                </a:solidFill>
              </a:rPr>
              <a:t>– 75</a:t>
            </a:r>
            <a:r>
              <a:rPr lang="ru-RU" altLang="ru-RU" sz="2000" dirty="0" smtClean="0">
                <a:solidFill>
                  <a:prstClr val="black"/>
                </a:solidFill>
              </a:rPr>
              <a:t>%</a:t>
            </a:r>
            <a:endParaRPr lang="ru-RU" altLang="ru-RU" sz="2000" dirty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3А </a:t>
            </a:r>
            <a:r>
              <a:rPr lang="ru-RU" altLang="ru-RU" sz="2000" dirty="0">
                <a:solidFill>
                  <a:prstClr val="black"/>
                </a:solidFill>
              </a:rPr>
              <a:t>– </a:t>
            </a:r>
            <a:r>
              <a:rPr lang="ru-RU" altLang="ru-RU" sz="2000" dirty="0" smtClean="0">
                <a:solidFill>
                  <a:prstClr val="black"/>
                </a:solidFill>
              </a:rPr>
              <a:t>70%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4А </a:t>
            </a:r>
            <a:r>
              <a:rPr lang="ru-RU" altLang="ru-RU" sz="2000" dirty="0">
                <a:solidFill>
                  <a:prstClr val="black"/>
                </a:solidFill>
              </a:rPr>
              <a:t>– 6</a:t>
            </a:r>
            <a:r>
              <a:rPr lang="ru-RU" altLang="ru-RU" sz="2000" dirty="0" smtClean="0">
                <a:solidFill>
                  <a:prstClr val="black"/>
                </a:solidFill>
              </a:rPr>
              <a:t>9%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4Б </a:t>
            </a:r>
            <a:r>
              <a:rPr lang="ru-RU" altLang="ru-RU" sz="2000" dirty="0" smtClean="0">
                <a:solidFill>
                  <a:prstClr val="black"/>
                </a:solidFill>
              </a:rPr>
              <a:t>– 65%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4Г </a:t>
            </a:r>
            <a:r>
              <a:rPr lang="ru-RU" altLang="ru-RU" sz="2000" dirty="0">
                <a:solidFill>
                  <a:prstClr val="black"/>
                </a:solidFill>
              </a:rPr>
              <a:t>– </a:t>
            </a:r>
            <a:r>
              <a:rPr lang="ru-RU" altLang="ru-RU" sz="2000" dirty="0" smtClean="0">
                <a:solidFill>
                  <a:prstClr val="black"/>
                </a:solidFill>
              </a:rPr>
              <a:t>70</a:t>
            </a:r>
            <a:r>
              <a:rPr lang="ru-RU" altLang="ru-RU" sz="2000" dirty="0" smtClean="0">
                <a:solidFill>
                  <a:prstClr val="black"/>
                </a:solidFill>
              </a:rPr>
              <a:t>%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>
                <a:solidFill>
                  <a:prstClr val="black"/>
                </a:solidFill>
              </a:rPr>
              <a:t>5А – </a:t>
            </a:r>
            <a:r>
              <a:rPr lang="ru-RU" altLang="ru-RU" sz="2000" dirty="0" smtClean="0">
                <a:solidFill>
                  <a:prstClr val="black"/>
                </a:solidFill>
              </a:rPr>
              <a:t> 78%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5Б </a:t>
            </a:r>
            <a:r>
              <a:rPr lang="ru-RU" altLang="ru-RU" sz="2000" dirty="0">
                <a:solidFill>
                  <a:prstClr val="black"/>
                </a:solidFill>
              </a:rPr>
              <a:t>–  </a:t>
            </a:r>
            <a:r>
              <a:rPr lang="ru-RU" altLang="ru-RU" sz="2000" dirty="0" smtClean="0">
                <a:solidFill>
                  <a:prstClr val="black"/>
                </a:solidFill>
              </a:rPr>
              <a:t>64%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5В </a:t>
            </a:r>
            <a:r>
              <a:rPr lang="ru-RU" altLang="ru-RU" sz="2000" dirty="0">
                <a:solidFill>
                  <a:prstClr val="black"/>
                </a:solidFill>
              </a:rPr>
              <a:t>– </a:t>
            </a:r>
            <a:r>
              <a:rPr lang="ru-RU" altLang="ru-RU" sz="2000" dirty="0" smtClean="0">
                <a:solidFill>
                  <a:prstClr val="black"/>
                </a:solidFill>
              </a:rPr>
              <a:t> 57%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5Г </a:t>
            </a:r>
            <a:r>
              <a:rPr lang="ru-RU" altLang="ru-RU" sz="2000" dirty="0" smtClean="0">
                <a:solidFill>
                  <a:prstClr val="black"/>
                </a:solidFill>
              </a:rPr>
              <a:t>-  68%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6В </a:t>
            </a:r>
            <a:r>
              <a:rPr lang="ru-RU" altLang="ru-RU" sz="2000" dirty="0">
                <a:solidFill>
                  <a:prstClr val="black"/>
                </a:solidFill>
              </a:rPr>
              <a:t>– </a:t>
            </a:r>
            <a:r>
              <a:rPr lang="ru-RU" altLang="ru-RU" sz="2000" dirty="0" smtClean="0">
                <a:solidFill>
                  <a:prstClr val="black"/>
                </a:solidFill>
              </a:rPr>
              <a:t>58%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6Г  </a:t>
            </a:r>
            <a:r>
              <a:rPr lang="ru-RU" altLang="ru-RU" sz="2000" dirty="0">
                <a:solidFill>
                  <a:prstClr val="black"/>
                </a:solidFill>
              </a:rPr>
              <a:t>- </a:t>
            </a:r>
            <a:r>
              <a:rPr lang="ru-RU" altLang="ru-RU" sz="2000" dirty="0" smtClean="0">
                <a:solidFill>
                  <a:prstClr val="black"/>
                </a:solidFill>
              </a:rPr>
              <a:t>70%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7А </a:t>
            </a:r>
            <a:r>
              <a:rPr lang="ru-RU" altLang="ru-RU" sz="2000" dirty="0" smtClean="0">
                <a:solidFill>
                  <a:prstClr val="black"/>
                </a:solidFill>
              </a:rPr>
              <a:t>-  62%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7Б </a:t>
            </a:r>
            <a:r>
              <a:rPr lang="ru-RU" altLang="ru-RU" sz="2000" dirty="0">
                <a:solidFill>
                  <a:prstClr val="black"/>
                </a:solidFill>
              </a:rPr>
              <a:t>– </a:t>
            </a:r>
            <a:r>
              <a:rPr lang="ru-RU" altLang="ru-RU" sz="2000" dirty="0" smtClean="0">
                <a:solidFill>
                  <a:prstClr val="black"/>
                </a:solidFill>
              </a:rPr>
              <a:t>59%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7В </a:t>
            </a:r>
            <a:r>
              <a:rPr lang="ru-RU" altLang="ru-RU" sz="2000" dirty="0">
                <a:solidFill>
                  <a:prstClr val="black"/>
                </a:solidFill>
              </a:rPr>
              <a:t>– </a:t>
            </a:r>
            <a:r>
              <a:rPr lang="ru-RU" altLang="ru-RU" sz="2000" dirty="0" smtClean="0">
                <a:solidFill>
                  <a:prstClr val="black"/>
                </a:solidFill>
              </a:rPr>
              <a:t>59%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8Г </a:t>
            </a:r>
            <a:r>
              <a:rPr lang="ru-RU" altLang="ru-RU" sz="2000" dirty="0" smtClean="0">
                <a:solidFill>
                  <a:prstClr val="black"/>
                </a:solidFill>
              </a:rPr>
              <a:t>– 54% </a:t>
            </a:r>
            <a:endParaRPr lang="ru-RU" altLang="ru-RU" sz="2000" dirty="0" smtClean="0">
              <a:solidFill>
                <a:prstClr val="black"/>
              </a:solidFill>
            </a:endParaRPr>
          </a:p>
          <a:p>
            <a:pPr lvl="0" defTabSz="912813">
              <a:lnSpc>
                <a:spcPct val="90000"/>
              </a:lnSpc>
              <a:buClr>
                <a:srgbClr val="DD8047"/>
              </a:buClr>
            </a:pPr>
            <a:r>
              <a:rPr lang="ru-RU" altLang="ru-RU" sz="2000" dirty="0" smtClean="0">
                <a:solidFill>
                  <a:prstClr val="black"/>
                </a:solidFill>
              </a:rPr>
              <a:t>11Б </a:t>
            </a:r>
            <a:r>
              <a:rPr lang="ru-RU" altLang="ru-RU" sz="2000" dirty="0" smtClean="0">
                <a:solidFill>
                  <a:prstClr val="black"/>
                </a:solidFill>
              </a:rPr>
              <a:t>– 58</a:t>
            </a:r>
            <a:r>
              <a:rPr lang="ru-RU" altLang="ru-RU" sz="2000" dirty="0" smtClean="0">
                <a:solidFill>
                  <a:prstClr val="black"/>
                </a:solidFill>
              </a:rPr>
              <a:t>%</a:t>
            </a:r>
            <a:endParaRPr lang="ru-RU" altLang="ru-RU" sz="1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4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912813" eaLnBrk="1" hangingPunct="1"/>
            <a:r>
              <a:rPr lang="ru-RU" altLang="ru-RU" sz="3200" smtClean="0"/>
              <a:t>Качественная успеваемость </a:t>
            </a:r>
            <a:br>
              <a:rPr lang="ru-RU" altLang="ru-RU" sz="3200" smtClean="0"/>
            </a:br>
            <a:r>
              <a:rPr lang="ru-RU" altLang="ru-RU" sz="3200" smtClean="0"/>
              <a:t>в 5 классах: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2708275"/>
            <a:ext cx="8291512" cy="3422650"/>
          </a:xfrm>
        </p:spPr>
        <p:txBody>
          <a:bodyPr/>
          <a:lstStyle/>
          <a:p>
            <a:pPr defTabSz="912813" eaLnBrk="1" hangingPunct="1">
              <a:lnSpc>
                <a:spcPct val="90000"/>
              </a:lnSpc>
            </a:pPr>
            <a:r>
              <a:rPr lang="ru-RU" altLang="ru-RU" sz="2400" dirty="0" smtClean="0"/>
              <a:t>5А – </a:t>
            </a:r>
            <a:r>
              <a:rPr lang="ru-RU" altLang="ru-RU" sz="2400" dirty="0" smtClean="0"/>
              <a:t>78%      /   </a:t>
            </a:r>
            <a:r>
              <a:rPr lang="ru-RU" altLang="ru-RU" sz="2400" dirty="0" smtClean="0"/>
              <a:t>4А – </a:t>
            </a:r>
            <a:r>
              <a:rPr lang="ru-RU" altLang="ru-RU" sz="2400" dirty="0" smtClean="0"/>
              <a:t>59%</a:t>
            </a:r>
            <a:endParaRPr lang="ru-RU" altLang="ru-RU" sz="2400" dirty="0" smtClean="0"/>
          </a:p>
          <a:p>
            <a:pPr defTabSz="912813" eaLnBrk="1" hangingPunct="1">
              <a:lnSpc>
                <a:spcPct val="90000"/>
              </a:lnSpc>
            </a:pPr>
            <a:r>
              <a:rPr lang="ru-RU" altLang="ru-RU" sz="2400" dirty="0" smtClean="0"/>
              <a:t>5Б – 64 % </a:t>
            </a:r>
            <a:r>
              <a:rPr lang="ru-RU" altLang="ru-RU" sz="2400" dirty="0" smtClean="0"/>
              <a:t>   /   </a:t>
            </a:r>
            <a:r>
              <a:rPr lang="ru-RU" altLang="ru-RU" sz="2400" dirty="0" smtClean="0"/>
              <a:t>4Б -  61 % </a:t>
            </a:r>
            <a:endParaRPr lang="ru-RU" altLang="ru-RU" sz="2400" dirty="0" smtClean="0"/>
          </a:p>
          <a:p>
            <a:pPr defTabSz="912813" eaLnBrk="1" hangingPunct="1">
              <a:lnSpc>
                <a:spcPct val="90000"/>
              </a:lnSpc>
            </a:pPr>
            <a:r>
              <a:rPr lang="ru-RU" altLang="ru-RU" sz="2400" dirty="0" smtClean="0"/>
              <a:t>5В </a:t>
            </a:r>
            <a:r>
              <a:rPr lang="ru-RU" altLang="ru-RU" sz="2400" dirty="0" smtClean="0"/>
              <a:t>– 57</a:t>
            </a:r>
            <a:r>
              <a:rPr lang="ru-RU" altLang="ru-RU" sz="2400" dirty="0" smtClean="0"/>
              <a:t>%   /    </a:t>
            </a:r>
            <a:r>
              <a:rPr lang="ru-RU" altLang="ru-RU" sz="2400" dirty="0" smtClean="0"/>
              <a:t>4В – 57 % </a:t>
            </a:r>
            <a:endParaRPr lang="ru-RU" altLang="ru-RU" sz="2400" dirty="0" smtClean="0"/>
          </a:p>
          <a:p>
            <a:pPr defTabSz="912813" eaLnBrk="1" hangingPunct="1">
              <a:lnSpc>
                <a:spcPct val="90000"/>
              </a:lnSpc>
            </a:pPr>
            <a:r>
              <a:rPr lang="ru-RU" altLang="ru-RU" sz="2400" dirty="0" smtClean="0"/>
              <a:t>5Г </a:t>
            </a:r>
            <a:r>
              <a:rPr lang="ru-RU" altLang="ru-RU" sz="2400" dirty="0" smtClean="0"/>
              <a:t>– 43% </a:t>
            </a:r>
            <a:r>
              <a:rPr lang="ru-RU" altLang="ru-RU" sz="2400" dirty="0" smtClean="0"/>
              <a:t> /     </a:t>
            </a:r>
            <a:r>
              <a:rPr lang="ru-RU" altLang="ru-RU" sz="2400" dirty="0" smtClean="0"/>
              <a:t>4Г –  57 </a:t>
            </a:r>
            <a:r>
              <a:rPr lang="ru-RU" altLang="ru-RU" sz="2400" dirty="0" smtClean="0"/>
              <a:t>%</a:t>
            </a: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pPr eaLnBrk="1" hangingPunct="1"/>
            <a:r>
              <a:rPr lang="ru-RU" sz="3200" smtClean="0"/>
              <a:t>Допущены к государственной  итоговой аттестации: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/>
              <a:t>9 классы –</a:t>
            </a:r>
            <a:r>
              <a:rPr lang="ru-RU" dirty="0"/>
              <a:t> </a:t>
            </a:r>
            <a:r>
              <a:rPr lang="ru-RU" dirty="0" smtClean="0"/>
              <a:t>81</a:t>
            </a:r>
            <a:r>
              <a:rPr lang="en-US" dirty="0" smtClean="0"/>
              <a:t> </a:t>
            </a:r>
            <a:r>
              <a:rPr lang="ru-RU" dirty="0" smtClean="0"/>
              <a:t>учащихся (100%)</a:t>
            </a:r>
          </a:p>
          <a:p>
            <a:pPr eaLnBrk="1" hangingPunct="1">
              <a:defRPr/>
            </a:pPr>
            <a:r>
              <a:rPr lang="ru-RU" dirty="0" smtClean="0"/>
              <a:t>11 классы – 38</a:t>
            </a:r>
            <a:r>
              <a:rPr lang="en-US" dirty="0" smtClean="0"/>
              <a:t> </a:t>
            </a:r>
            <a:r>
              <a:rPr lang="ru-RU" dirty="0" smtClean="0"/>
              <a:t>учащихся (100%)</a:t>
            </a:r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r>
              <a:rPr lang="ru-RU" dirty="0" smtClean="0"/>
              <a:t>Получили аттестаты об основном общем образовании – 73 учащихся (90%)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defRPr/>
            </a:pPr>
            <a:r>
              <a:rPr lang="ru-RU" dirty="0" smtClean="0"/>
              <a:t>Получили аттестаты о среднем общем образовании – 38 учащихся (100%)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Количество выбранных предметов в 11 классах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4645283"/>
              </p:ext>
            </p:extLst>
          </p:nvPr>
        </p:nvGraphicFramePr>
        <p:xfrm>
          <a:off x="1071538" y="2357431"/>
          <a:ext cx="6654826" cy="2774936"/>
        </p:xfrm>
        <a:graphic>
          <a:graphicData uri="http://schemas.openxmlformats.org/drawingml/2006/table">
            <a:tbl>
              <a:tblPr/>
              <a:tblGrid>
                <a:gridCol w="3327075"/>
                <a:gridCol w="3327751"/>
              </a:tblGrid>
              <a:tr h="11290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выбранных предметов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62225" algn="l"/>
                        </a:tabLst>
                        <a:defRPr/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2021-2022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2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Количество выбранных экзаменов в 11 классах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0702768"/>
              </p:ext>
            </p:extLst>
          </p:nvPr>
        </p:nvGraphicFramePr>
        <p:xfrm>
          <a:off x="1071538" y="2357431"/>
          <a:ext cx="6654826" cy="3886777"/>
        </p:xfrm>
        <a:graphic>
          <a:graphicData uri="http://schemas.openxmlformats.org/drawingml/2006/table">
            <a:tbl>
              <a:tblPr/>
              <a:tblGrid>
                <a:gridCol w="3327075"/>
                <a:gridCol w="3327751"/>
              </a:tblGrid>
              <a:tr h="11435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экзаменов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выпускников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1(2,5%)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 (47%)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(37%)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(11%)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562225" algn="l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1(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1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Количество выбранных экзаменов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в 11 классах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в 2023 году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388096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Выбор предметов на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ЕГЭ в  11 классах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 fontAlgn="ctr"/>
            <a:endParaRPr lang="ru-RU" dirty="0"/>
          </a:p>
          <a:p>
            <a:pPr fontAlgn="ctr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b"/>
            <a:endParaRPr lang="ru-RU" dirty="0"/>
          </a:p>
          <a:p>
            <a:pPr fontAlgn="ctr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b"/>
            <a:endParaRPr lang="ru-RU" dirty="0"/>
          </a:p>
          <a:p>
            <a:pPr fontAlgn="ctr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b"/>
            <a:endParaRPr lang="ru-RU" dirty="0"/>
          </a:p>
          <a:p>
            <a:pPr fontAlgn="ctr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b"/>
            <a:endParaRPr lang="ru-RU" dirty="0"/>
          </a:p>
          <a:p>
            <a:pPr fontAlgn="ctr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b"/>
            <a:endParaRPr lang="ru-RU" dirty="0"/>
          </a:p>
          <a:p>
            <a:pPr fontAlgn="ctr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b"/>
            <a:endParaRPr lang="ru-RU" dirty="0"/>
          </a:p>
          <a:p>
            <a:pPr fontAlgn="ctr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b"/>
            <a:endParaRPr lang="ru-RU" dirty="0"/>
          </a:p>
          <a:p>
            <a:pPr fontAlgn="ctr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b"/>
            <a:endParaRPr lang="ru-RU" dirty="0"/>
          </a:p>
          <a:p>
            <a:pPr fontAlgn="ctr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b"/>
            <a:endParaRPr lang="ru-RU" dirty="0"/>
          </a:p>
          <a:p>
            <a:pPr fontAlgn="ctr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215456"/>
              </p:ext>
            </p:extLst>
          </p:nvPr>
        </p:nvGraphicFramePr>
        <p:xfrm>
          <a:off x="500034" y="1785926"/>
          <a:ext cx="6054165" cy="4780391"/>
        </p:xfrm>
        <a:graphic>
          <a:graphicData uri="http://schemas.openxmlformats.org/drawingml/2006/table">
            <a:tbl>
              <a:tblPr/>
              <a:tblGrid>
                <a:gridCol w="2875135"/>
                <a:gridCol w="1974096"/>
                <a:gridCol w="1204934"/>
              </a:tblGrid>
              <a:tr h="785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 (профильная)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13%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2,5%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16%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2,5%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2,5%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118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Количество выбранных экзаменов в 11 классах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129564"/>
              </p:ext>
            </p:extLst>
          </p:nvPr>
        </p:nvGraphicFramePr>
        <p:xfrm>
          <a:off x="1043608" y="1844824"/>
          <a:ext cx="7192069" cy="44394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37780"/>
                <a:gridCol w="1446372"/>
                <a:gridCol w="3807917"/>
              </a:tblGrid>
              <a:tr h="758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выбранных предметов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3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(базовая)-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18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Математика (проф.) – 20, Русский язык – 38,  Литература – 1, Обществознание - 17, </a:t>
                      </a:r>
                      <a:r>
                        <a:rPr lang="ru-RU" sz="1400" b="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-18,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Физика – 4, Биология – 5, Химия – 1, История –6, Англ. язык – 4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3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2021-2022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(базовая)-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13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Математика (проф.) – 35, Русский язык – 48,  Литература – 2, Обществознание - 16, </a:t>
                      </a:r>
                      <a:r>
                        <a:rPr lang="ru-RU" sz="1400" b="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-21,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Физика – 8, Биология – 6, Химия – 2, История –6, Англ. язык – 5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3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2020-2021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(базовая)-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18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Математика (проф.) –30, Русский язык – 48,  Литература – 0, Обществознание - 16, </a:t>
                      </a:r>
                      <a:r>
                        <a:rPr lang="ru-RU" sz="1400" b="0" i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-14,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Физика – 15, Биология – 9, Химия – 7, История –6, Англ. язык – 4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408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ru-RU" sz="3600" b="1" i="1" dirty="0" smtClean="0"/>
              <a:t>Сравнительные показатели  </a:t>
            </a:r>
            <a:br>
              <a:rPr lang="ru-RU" sz="3600" b="1" i="1" dirty="0" smtClean="0"/>
            </a:br>
            <a:r>
              <a:rPr lang="ru-RU" sz="3600" b="1" i="1" dirty="0" smtClean="0"/>
              <a:t>выбора экзаменов в 11 классе (в %)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4993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291982"/>
              </p:ext>
            </p:extLst>
          </p:nvPr>
        </p:nvGraphicFramePr>
        <p:xfrm>
          <a:off x="539552" y="1700808"/>
          <a:ext cx="8342313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08" name="Лист" r:id="rId3" imgW="5324351" imgH="2866889" progId="Excel.Sheet.8">
                  <p:embed/>
                </p:oleObj>
              </mc:Choice>
              <mc:Fallback>
                <p:oleObj name="Лист" r:id="rId3" imgW="5324351" imgH="2866889" progId="Excel.Sheet.8">
                  <p:embed/>
                  <p:pic>
                    <p:nvPicPr>
                      <p:cNvPr id="0" name="Picture 4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00808"/>
                        <a:ext cx="8342313" cy="449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Выбор  уровня ЕГЭ по математике в </a:t>
            </a:r>
            <a:r>
              <a:rPr lang="en-US" sz="2800" dirty="0" smtClean="0">
                <a:solidFill>
                  <a:schemeClr val="tx1"/>
                </a:solidFill>
              </a:rPr>
              <a:t>20</a:t>
            </a:r>
            <a:r>
              <a:rPr lang="ru-RU" sz="2800" dirty="0" smtClean="0">
                <a:solidFill>
                  <a:schemeClr val="tx1"/>
                </a:solidFill>
              </a:rPr>
              <a:t>22 году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2767687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049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/>
              <a:t>Сравнительные показатели количественного состава обучающихся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1814278"/>
              </p:ext>
            </p:extLst>
          </p:nvPr>
        </p:nvGraphicFramePr>
        <p:xfrm>
          <a:off x="755650" y="1844675"/>
          <a:ext cx="7272734" cy="4477191"/>
        </p:xfrm>
        <a:graphic>
          <a:graphicData uri="http://schemas.openxmlformats.org/drawingml/2006/table">
            <a:tbl>
              <a:tblPr firstRow="1" firstCol="1" bandRow="1"/>
              <a:tblGrid>
                <a:gridCol w="2063882"/>
                <a:gridCol w="2751846"/>
                <a:gridCol w="2457006"/>
              </a:tblGrid>
              <a:tr h="576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образования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учащихся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rowSpan="4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2-2023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449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534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1058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rowSpan="4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-202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1044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rowSpan="4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-20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461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3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Математика</a:t>
            </a:r>
            <a:r>
              <a:rPr lang="en-US" sz="2800" b="1" i="1" dirty="0" smtClean="0"/>
              <a:t>     (</a:t>
            </a:r>
            <a:r>
              <a:rPr lang="ru-RU" sz="2800" b="1" i="1" dirty="0" smtClean="0"/>
              <a:t>профильная</a:t>
            </a:r>
            <a:r>
              <a:rPr lang="en-US" sz="2800" b="1" i="1" dirty="0" smtClean="0"/>
              <a:t>)</a:t>
            </a:r>
            <a:br>
              <a:rPr lang="en-US" sz="2800" b="1" i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Сдавали экзамен: </a:t>
            </a:r>
            <a:r>
              <a:rPr lang="ru-RU" dirty="0" smtClean="0"/>
              <a:t>20 учащихся (53%)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i="1" dirty="0" smtClean="0"/>
              <a:t>Успешно сдали математику на профильном  уровне:</a:t>
            </a:r>
            <a:r>
              <a:rPr lang="ru-RU" dirty="0" smtClean="0"/>
              <a:t> 20 учащихся (100%)</a:t>
            </a:r>
          </a:p>
          <a:p>
            <a:r>
              <a:rPr lang="ru-RU" i="1" dirty="0" smtClean="0"/>
              <a:t>Максимальный балл: 86  </a:t>
            </a:r>
            <a:endParaRPr lang="ru-RU" i="1" dirty="0" smtClean="0"/>
          </a:p>
          <a:p>
            <a:r>
              <a:rPr lang="ru-RU" i="1" dirty="0" smtClean="0"/>
              <a:t>Минимальная </a:t>
            </a:r>
            <a:r>
              <a:rPr lang="ru-RU" i="1" dirty="0" smtClean="0"/>
              <a:t>граница: 27 б.</a:t>
            </a:r>
            <a:endParaRPr lang="ru-RU" b="1" dirty="0" smtClean="0"/>
          </a:p>
          <a:p>
            <a:r>
              <a:rPr lang="ru-RU" i="1" dirty="0" smtClean="0"/>
              <a:t>Результат ниже минимального: нет</a:t>
            </a:r>
          </a:p>
          <a:p>
            <a:r>
              <a:rPr lang="ru-RU" i="1" dirty="0" smtClean="0"/>
              <a:t>Получили результат  70 баллов и выше – </a:t>
            </a:r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i="1" dirty="0"/>
              <a:t>9</a:t>
            </a:r>
            <a:r>
              <a:rPr lang="ru-RU" i="1" dirty="0" smtClean="0"/>
              <a:t> учащихся  (24%)</a:t>
            </a:r>
          </a:p>
          <a:p>
            <a:r>
              <a:rPr lang="ru-RU" i="1" dirty="0" smtClean="0"/>
              <a:t>Средний балл:  67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i="1" dirty="0">
                <a:solidFill>
                  <a:schemeClr val="tx1"/>
                </a:solidFill>
              </a:rPr>
              <a:t>Результаты государственной итоговой аттестации учащихся 11-х классов 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i="1" dirty="0">
                <a:solidFill>
                  <a:schemeClr val="tx1"/>
                </a:solidFill>
              </a:rPr>
              <a:t>в форме ЕГЭ  по </a:t>
            </a:r>
            <a:r>
              <a:rPr lang="ru-RU" sz="2000" i="1" dirty="0" smtClean="0">
                <a:solidFill>
                  <a:schemeClr val="tx1"/>
                </a:solidFill>
              </a:rPr>
              <a:t>математике (профильный уровень)  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(</a:t>
            </a:r>
            <a:r>
              <a:rPr lang="ru-RU" sz="2000" i="1" dirty="0">
                <a:solidFill>
                  <a:schemeClr val="tx1"/>
                </a:solidFill>
              </a:rPr>
              <a:t>по среднему баллу)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308232"/>
              </p:ext>
            </p:extLst>
          </p:nvPr>
        </p:nvGraphicFramePr>
        <p:xfrm>
          <a:off x="836586" y="2051040"/>
          <a:ext cx="7542266" cy="3827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Математика</a:t>
            </a:r>
            <a:r>
              <a:rPr lang="en-US" sz="2800" b="1" i="1" dirty="0" smtClean="0"/>
              <a:t>     (</a:t>
            </a:r>
            <a:r>
              <a:rPr lang="ru-RU" sz="2800" b="1" i="1" dirty="0" smtClean="0"/>
              <a:t>базовая</a:t>
            </a:r>
            <a:r>
              <a:rPr lang="en-US" sz="2800" b="1" i="1" dirty="0" smtClean="0"/>
              <a:t>)</a:t>
            </a:r>
            <a:br>
              <a:rPr lang="en-US" sz="2800" b="1" i="1" dirty="0" smtClean="0"/>
            </a:br>
            <a:r>
              <a:rPr lang="ru-RU" sz="2800" b="1" i="1" dirty="0" smtClean="0"/>
              <a:t>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Сдавали экзамен: </a:t>
            </a:r>
            <a:r>
              <a:rPr lang="ru-RU" dirty="0" smtClean="0"/>
              <a:t>18 учащихся (47%)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i="1" dirty="0" smtClean="0"/>
              <a:t>Успешно сдали математику на базовом  уровне: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 18 учащихся (100%)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Результаты: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«5» – 10 (56%)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«4» -  </a:t>
            </a:r>
            <a:r>
              <a:rPr lang="ru-RU" dirty="0"/>
              <a:t>7</a:t>
            </a:r>
            <a:r>
              <a:rPr lang="ru-RU" dirty="0" smtClean="0"/>
              <a:t>  (39%)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«3» -  1 (5%)</a:t>
            </a:r>
          </a:p>
          <a:p>
            <a:r>
              <a:rPr lang="ru-RU" i="1" dirty="0" smtClean="0"/>
              <a:t>Средний балл:  </a:t>
            </a:r>
            <a:r>
              <a:rPr lang="ru-RU" i="1" dirty="0"/>
              <a:t>4</a:t>
            </a:r>
            <a:endParaRPr lang="ru-RU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2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ru-RU" sz="2800" b="1" i="1" dirty="0" smtClean="0"/>
              <a:t>Русский язык    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Сдавали экзамен: </a:t>
            </a:r>
            <a:r>
              <a:rPr lang="ru-RU" dirty="0"/>
              <a:t>3</a:t>
            </a:r>
            <a:r>
              <a:rPr lang="ru-RU" dirty="0" smtClean="0"/>
              <a:t>8 учащихся (100%)</a:t>
            </a:r>
            <a:r>
              <a:rPr lang="ru-RU" i="1" dirty="0" smtClean="0"/>
              <a:t> </a:t>
            </a:r>
          </a:p>
          <a:p>
            <a:r>
              <a:rPr lang="ru-RU" i="1" dirty="0"/>
              <a:t>Максимальный балл: </a:t>
            </a:r>
            <a:r>
              <a:rPr lang="ru-RU" i="1" dirty="0" smtClean="0"/>
              <a:t>97 б.</a:t>
            </a:r>
          </a:p>
          <a:p>
            <a:r>
              <a:rPr lang="ru-RU" i="1" dirty="0" smtClean="0"/>
              <a:t>Результат </a:t>
            </a:r>
            <a:r>
              <a:rPr lang="ru-RU" i="1" dirty="0" smtClean="0"/>
              <a:t>от 70 до 89 баллов – 20 учащихся (53%)</a:t>
            </a:r>
          </a:p>
          <a:p>
            <a:r>
              <a:rPr lang="ru-RU" i="1" dirty="0"/>
              <a:t>Результат от </a:t>
            </a:r>
            <a:r>
              <a:rPr lang="ru-RU" i="1" dirty="0" smtClean="0"/>
              <a:t>90 </a:t>
            </a:r>
            <a:r>
              <a:rPr lang="ru-RU" i="1" dirty="0"/>
              <a:t>до </a:t>
            </a:r>
            <a:r>
              <a:rPr lang="ru-RU" i="1" dirty="0" smtClean="0"/>
              <a:t>97 баллов- 8 учащихся (21%)</a:t>
            </a:r>
            <a:endParaRPr lang="ru-RU" i="1" dirty="0"/>
          </a:p>
          <a:p>
            <a:r>
              <a:rPr lang="ru-RU" i="1" dirty="0" smtClean="0"/>
              <a:t>Минимальная граница: 24 б.</a:t>
            </a:r>
          </a:p>
          <a:p>
            <a:r>
              <a:rPr lang="ru-RU" i="1" dirty="0" smtClean="0"/>
              <a:t>Средний балл: 75 б.</a:t>
            </a:r>
          </a:p>
          <a:p>
            <a:pPr>
              <a:buNone/>
            </a:pPr>
            <a:r>
              <a:rPr lang="ru-RU" i="1" dirty="0" smtClean="0"/>
              <a:t>	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2000" i="1" dirty="0"/>
              <a:t>Результаты государственной итоговой аттестации учащихся 11-х классов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в форме ЕГЭ  по русскому языку (по среднему баллу)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541073"/>
              </p:ext>
            </p:extLst>
          </p:nvPr>
        </p:nvGraphicFramePr>
        <p:xfrm>
          <a:off x="765148" y="2193916"/>
          <a:ext cx="7613704" cy="3756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Обществознание </a:t>
            </a:r>
            <a:br>
              <a:rPr lang="ru-RU" sz="3600" b="1" i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Сдавали экзамен: </a:t>
            </a:r>
            <a:r>
              <a:rPr lang="ru-RU" dirty="0" smtClean="0"/>
              <a:t>17 учащихся (45%)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i="1" dirty="0" smtClean="0"/>
              <a:t>Максимальный балл: 98 б. </a:t>
            </a:r>
            <a:endParaRPr lang="ru-RU" i="1" dirty="0" smtClean="0"/>
          </a:p>
          <a:p>
            <a:r>
              <a:rPr lang="ru-RU" i="1" dirty="0" smtClean="0"/>
              <a:t>Минимальный </a:t>
            </a:r>
            <a:r>
              <a:rPr lang="ru-RU" i="1" dirty="0" smtClean="0"/>
              <a:t>балл – 38 б. </a:t>
            </a:r>
            <a:r>
              <a:rPr lang="ru-RU" i="1" dirty="0" smtClean="0"/>
              <a:t>Минимальная </a:t>
            </a:r>
            <a:r>
              <a:rPr lang="ru-RU" i="1" dirty="0" smtClean="0"/>
              <a:t>граница:42 б.</a:t>
            </a:r>
          </a:p>
          <a:p>
            <a:r>
              <a:rPr lang="ru-RU" i="1" dirty="0" smtClean="0"/>
              <a:t>Средний балл – 58 баллов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i="1" dirty="0" smtClean="0"/>
              <a:t>Результаты государственной итоговой аттестации учащихся 11-х классов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в форме ЕГЭ по обществознанию (по среднему баллу)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 </a:t>
            </a:r>
            <a:endParaRPr lang="ru-RU" sz="2000" dirty="0"/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5169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386054"/>
              </p:ext>
            </p:extLst>
          </p:nvPr>
        </p:nvGraphicFramePr>
        <p:xfrm>
          <a:off x="566738" y="2001838"/>
          <a:ext cx="8002587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59" name="Лист" r:id="rId3" imgW="5067338" imgH="1543050" progId="Excel.Sheet.8">
                  <p:embed/>
                </p:oleObj>
              </mc:Choice>
              <mc:Fallback>
                <p:oleObj name="Лист" r:id="rId3" imgW="5067338" imgH="1543050" progId="Excel.Sheet.8">
                  <p:embed/>
                  <p:pic>
                    <p:nvPicPr>
                      <p:cNvPr id="0" name="Picture 2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2001838"/>
                        <a:ext cx="8002587" cy="332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История </a:t>
            </a:r>
            <a:br>
              <a:rPr lang="ru-RU" sz="3200" b="1" i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Сдавали экзамен: </a:t>
            </a:r>
            <a:r>
              <a:rPr lang="ru-RU" dirty="0" smtClean="0"/>
              <a:t>6 учащихся (</a:t>
            </a:r>
            <a:r>
              <a:rPr lang="ru-RU" sz="2800" dirty="0" smtClean="0"/>
              <a:t>16</a:t>
            </a:r>
            <a:r>
              <a:rPr lang="ru-RU" dirty="0" smtClean="0"/>
              <a:t> %)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i="1" dirty="0" smtClean="0"/>
              <a:t>Максимальный балл: </a:t>
            </a:r>
            <a:r>
              <a:rPr lang="ru-RU" sz="2800" dirty="0"/>
              <a:t> </a:t>
            </a:r>
            <a:r>
              <a:rPr lang="ru-RU" sz="2800" dirty="0" smtClean="0"/>
              <a:t>76 </a:t>
            </a:r>
            <a:r>
              <a:rPr lang="ru-RU" dirty="0" smtClean="0"/>
              <a:t>б. </a:t>
            </a:r>
            <a:endParaRPr lang="ru-RU" dirty="0" smtClean="0"/>
          </a:p>
          <a:p>
            <a:r>
              <a:rPr lang="ru-RU" i="1" dirty="0" smtClean="0"/>
              <a:t>Минимальный </a:t>
            </a:r>
            <a:r>
              <a:rPr lang="ru-RU" i="1" dirty="0" smtClean="0"/>
              <a:t>балл: </a:t>
            </a:r>
            <a:r>
              <a:rPr lang="ru-RU" dirty="0" smtClean="0"/>
              <a:t>36 б. </a:t>
            </a:r>
          </a:p>
          <a:p>
            <a:r>
              <a:rPr lang="ru-RU" i="1" dirty="0" smtClean="0"/>
              <a:t>Минимальная граница:32 б.</a:t>
            </a:r>
          </a:p>
          <a:p>
            <a:r>
              <a:rPr lang="ru-RU" i="1" dirty="0" smtClean="0"/>
              <a:t>Средний балл – 56 б.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smtClean="0"/>
              <a:t>Результаты государственной итоговой аттестации учащихся 11-х классов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i="1" smtClean="0"/>
              <a:t>в форме ЕГЭ по истории  (по среднему баллу)</a:t>
            </a:r>
            <a:endParaRPr lang="ru-RU" sz="2800" dirty="0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121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447900"/>
              </p:ext>
            </p:extLst>
          </p:nvPr>
        </p:nvGraphicFramePr>
        <p:xfrm>
          <a:off x="827088" y="2060575"/>
          <a:ext cx="7712075" cy="367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4" name="Лист" r:id="rId3" imgW="4467235" imgH="1333636" progId="Excel.Sheet.8">
                  <p:embed/>
                </p:oleObj>
              </mc:Choice>
              <mc:Fallback>
                <p:oleObj name="Лист" r:id="rId3" imgW="4467235" imgH="1333636" progId="Excel.Sheet.8">
                  <p:embed/>
                  <p:pic>
                    <p:nvPicPr>
                      <p:cNvPr id="0" name="Picture 2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060575"/>
                        <a:ext cx="7712075" cy="3671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/>
              <a:t>Английский </a:t>
            </a:r>
            <a:r>
              <a:rPr lang="ru-RU" sz="2800" i="1" dirty="0" smtClean="0"/>
              <a:t>язык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Сдавали экзамен: </a:t>
            </a:r>
            <a:r>
              <a:rPr lang="ru-RU" dirty="0"/>
              <a:t>4</a:t>
            </a:r>
            <a:r>
              <a:rPr lang="ru-RU" dirty="0" smtClean="0"/>
              <a:t> учащихся (10 %)</a:t>
            </a:r>
            <a:r>
              <a:rPr lang="ru-RU" i="1" dirty="0" smtClean="0"/>
              <a:t> </a:t>
            </a:r>
          </a:p>
          <a:p>
            <a:r>
              <a:rPr lang="ru-RU" i="1" dirty="0"/>
              <a:t>Максимальный балл: </a:t>
            </a:r>
            <a:r>
              <a:rPr lang="ru-RU" sz="2800" dirty="0"/>
              <a:t> </a:t>
            </a:r>
            <a:r>
              <a:rPr lang="ru-RU" sz="2800" dirty="0" smtClean="0"/>
              <a:t>94 </a:t>
            </a:r>
            <a:r>
              <a:rPr lang="ru-RU" dirty="0"/>
              <a:t>б. </a:t>
            </a:r>
            <a:endParaRPr lang="ru-RU" dirty="0" smtClean="0"/>
          </a:p>
          <a:p>
            <a:r>
              <a:rPr lang="ru-RU" i="1" dirty="0" smtClean="0"/>
              <a:t>Минимальный </a:t>
            </a:r>
            <a:r>
              <a:rPr lang="ru-RU" i="1" dirty="0"/>
              <a:t>балл: </a:t>
            </a:r>
            <a:r>
              <a:rPr lang="ru-RU" dirty="0" smtClean="0"/>
              <a:t>33 </a:t>
            </a:r>
            <a:r>
              <a:rPr lang="ru-RU" dirty="0"/>
              <a:t>б. </a:t>
            </a:r>
            <a:endParaRPr lang="ru-RU" dirty="0" smtClean="0"/>
          </a:p>
          <a:p>
            <a:r>
              <a:rPr lang="ru-RU" i="1" dirty="0" smtClean="0"/>
              <a:t>Минимальная граница:22 </a:t>
            </a:r>
            <a:r>
              <a:rPr lang="ru-RU" i="1" dirty="0"/>
              <a:t>б.</a:t>
            </a:r>
          </a:p>
          <a:p>
            <a:r>
              <a:rPr lang="ru-RU" i="1" dirty="0"/>
              <a:t>Средний балл – </a:t>
            </a:r>
            <a:r>
              <a:rPr lang="ru-RU" i="1" dirty="0" smtClean="0"/>
              <a:t>69 </a:t>
            </a:r>
            <a:r>
              <a:rPr lang="ru-RU" i="1" dirty="0"/>
              <a:t>б.</a:t>
            </a:r>
          </a:p>
          <a:p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Определение учащихся  9 классов</a:t>
            </a:r>
            <a:endParaRPr lang="ru-RU" sz="2800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063664"/>
              </p:ext>
            </p:extLst>
          </p:nvPr>
        </p:nvGraphicFramePr>
        <p:xfrm>
          <a:off x="827584" y="1052735"/>
          <a:ext cx="7488831" cy="5393864"/>
        </p:xfrm>
        <a:graphic>
          <a:graphicData uri="http://schemas.openxmlformats.org/drawingml/2006/table">
            <a:tbl>
              <a:tblPr firstRow="1" firstCol="1" bandRow="1"/>
              <a:tblGrid>
                <a:gridCol w="1800200"/>
                <a:gridCol w="1943809"/>
                <a:gridCol w="1872411"/>
                <a:gridCol w="1872411"/>
              </a:tblGrid>
              <a:tr h="360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2020-2021</a:t>
                      </a:r>
                      <a:endParaRPr lang="ru-RU" sz="1400" dirty="0" smtClean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2021-2022</a:t>
                      </a:r>
                      <a:endParaRPr lang="ru-RU" sz="1400" dirty="0" smtClean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2022-2023</a:t>
                      </a:r>
                      <a:endParaRPr lang="ru-RU" sz="1400" dirty="0" smtClean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 учащихся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4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Поступили в ОУ СПО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42/44%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36/44%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29/36%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Продолжили обучение в 10 классе (МБОУ «Лицей № 120 г. Челябинска»)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36/37%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35/44%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40/49%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Продолжили обучение в 10 классе другого ОУ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16/16%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Лицей № 102 (3)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№112 (4)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№116 (2)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№155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 21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№84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ОЦ№3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№121(1)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ЧОЛИ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Израиль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(1)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5/6%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№54 (2)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 №5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№116  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 21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aseline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4/5%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№ 155 (2)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 67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 121 (1)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Сдача экзаменов в резервные сроки (сентябрь)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8/10%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Семейное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1/1%- Сулейманова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647825" y="2290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392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/>
              <a:t>Результаты государственной итоговой аттестации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учащихся 11-х классов в форме ЕГЭ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по английскому языку (по среднему баллу)</a:t>
            </a:r>
            <a:endParaRPr lang="ru-RU" sz="2800" dirty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1073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783247"/>
              </p:ext>
            </p:extLst>
          </p:nvPr>
        </p:nvGraphicFramePr>
        <p:xfrm>
          <a:off x="250825" y="2781300"/>
          <a:ext cx="8039100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64" name="Лист" r:id="rId3" imgW="5610158" imgH="1962184" progId="Excel.Sheet.8">
                  <p:embed/>
                </p:oleObj>
              </mc:Choice>
              <mc:Fallback>
                <p:oleObj name="Лист" r:id="rId3" imgW="5610158" imgH="1962184" progId="Excel.Sheet.8">
                  <p:embed/>
                  <p:pic>
                    <p:nvPicPr>
                      <p:cNvPr id="0" name="Picture 2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 l="-1514" t="-15150" r="-327" b="-13806"/>
                      <a:stretch>
                        <a:fillRect/>
                      </a:stretch>
                    </p:blipFill>
                    <p:spPr bwMode="auto">
                      <a:xfrm>
                        <a:off x="250825" y="2781300"/>
                        <a:ext cx="8039100" cy="281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Информатика </a:t>
            </a:r>
            <a:br>
              <a:rPr lang="ru-RU" sz="3200" b="1" i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Сдавали экзамен: </a:t>
            </a:r>
            <a:r>
              <a:rPr lang="ru-RU" dirty="0" smtClean="0"/>
              <a:t>18 учащихся (47 %)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i="1" dirty="0" smtClean="0"/>
              <a:t>Максимальный балл: 90 б. </a:t>
            </a:r>
            <a:endParaRPr lang="ru-RU" i="1" dirty="0" smtClean="0"/>
          </a:p>
          <a:p>
            <a:r>
              <a:rPr lang="ru-RU" i="1" dirty="0" smtClean="0"/>
              <a:t>Результаты </a:t>
            </a:r>
            <a:r>
              <a:rPr lang="ru-RU" i="1" dirty="0" smtClean="0"/>
              <a:t>от 70 до 88б. – 6 учащихся</a:t>
            </a:r>
          </a:p>
          <a:p>
            <a:r>
              <a:rPr lang="ru-RU" i="1" dirty="0" smtClean="0"/>
              <a:t>Минимальный балл: 40 б. </a:t>
            </a:r>
            <a:endParaRPr lang="ru-RU" i="1" dirty="0" smtClean="0"/>
          </a:p>
          <a:p>
            <a:r>
              <a:rPr lang="ru-RU" i="1" dirty="0" smtClean="0"/>
              <a:t>Минимальная </a:t>
            </a:r>
            <a:r>
              <a:rPr lang="ru-RU" i="1" dirty="0" smtClean="0"/>
              <a:t>граница:40 б. </a:t>
            </a:r>
          </a:p>
          <a:p>
            <a:r>
              <a:rPr lang="ru-RU" i="1" dirty="0" smtClean="0"/>
              <a:t>Средний балл – 69 б.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Результаты государственной  итоговой аттестации учащихся 11-х классов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в форме ЕГЭ по информатике (по среднему баллу)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604942"/>
              </p:ext>
            </p:extLst>
          </p:nvPr>
        </p:nvGraphicFramePr>
        <p:xfrm>
          <a:off x="836586" y="2193916"/>
          <a:ext cx="7399390" cy="339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Физика </a:t>
            </a:r>
            <a:br>
              <a:rPr lang="ru-RU" sz="3600" b="1" i="1" dirty="0" smtClean="0"/>
            </a:br>
            <a:r>
              <a:rPr lang="ru-RU" sz="2000" i="1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Сдавали экзамен: </a:t>
            </a:r>
            <a:r>
              <a:rPr lang="ru-RU" dirty="0"/>
              <a:t>4</a:t>
            </a:r>
            <a:r>
              <a:rPr lang="ru-RU" dirty="0" smtClean="0"/>
              <a:t> учащихся (10 %)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i="1" dirty="0" smtClean="0"/>
              <a:t>Максимальный балл: 57 б. </a:t>
            </a:r>
            <a:endParaRPr lang="ru-RU" b="1" dirty="0" smtClean="0"/>
          </a:p>
          <a:p>
            <a:r>
              <a:rPr lang="ru-RU" i="1" dirty="0" smtClean="0"/>
              <a:t>Минимальный балл: </a:t>
            </a:r>
            <a:r>
              <a:rPr lang="ru-RU" dirty="0" smtClean="0"/>
              <a:t> 46  б. </a:t>
            </a:r>
          </a:p>
          <a:p>
            <a:r>
              <a:rPr lang="ru-RU" i="1" dirty="0" smtClean="0"/>
              <a:t>Минимальная граница: 36 б.</a:t>
            </a:r>
          </a:p>
          <a:p>
            <a:r>
              <a:rPr lang="ru-RU" i="1" dirty="0" smtClean="0"/>
              <a:t>Средний балл – 51 б.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/>
              <a:t>Результаты  государственной итоговой аттестации учащихся 11-х классов в форме ЕГЭ </a:t>
            </a:r>
            <a:r>
              <a:rPr lang="ru-RU" sz="2400" dirty="0" smtClean="0"/>
              <a:t> </a:t>
            </a:r>
            <a:r>
              <a:rPr lang="ru-RU" sz="2400" i="1" dirty="0" smtClean="0"/>
              <a:t>по физике </a:t>
            </a:r>
            <a:br>
              <a:rPr lang="ru-RU" sz="2400" i="1" dirty="0" smtClean="0"/>
            </a:br>
            <a:r>
              <a:rPr lang="ru-RU" sz="2400" i="1" dirty="0" smtClean="0"/>
              <a:t>(по среднему баллу)</a:t>
            </a:r>
            <a:endParaRPr lang="ru-RU" sz="2400" dirty="0"/>
          </a:p>
        </p:txBody>
      </p:sp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576494"/>
              </p:ext>
            </p:extLst>
          </p:nvPr>
        </p:nvGraphicFramePr>
        <p:xfrm>
          <a:off x="479396" y="2408230"/>
          <a:ext cx="8113770" cy="36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Биология</a:t>
            </a:r>
            <a:br>
              <a:rPr lang="ru-RU" sz="3200" b="1" i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Сдавали экзамен: </a:t>
            </a:r>
            <a:r>
              <a:rPr lang="ru-RU" dirty="0"/>
              <a:t>5</a:t>
            </a:r>
            <a:r>
              <a:rPr lang="ru-RU" dirty="0" smtClean="0"/>
              <a:t> учащихся (13%)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i="1" dirty="0" smtClean="0"/>
              <a:t>Максимальный балл:</a:t>
            </a:r>
            <a:r>
              <a:rPr lang="ru-RU" dirty="0" smtClean="0"/>
              <a:t> 98б. </a:t>
            </a:r>
            <a:endParaRPr lang="ru-RU" dirty="0" smtClean="0"/>
          </a:p>
          <a:p>
            <a:r>
              <a:rPr lang="ru-RU" i="1" dirty="0" smtClean="0"/>
              <a:t>Минимальная </a:t>
            </a:r>
            <a:r>
              <a:rPr lang="ru-RU" i="1" dirty="0" smtClean="0"/>
              <a:t>граница: </a:t>
            </a:r>
            <a:r>
              <a:rPr lang="ru-RU" dirty="0" smtClean="0"/>
              <a:t>36 б.</a:t>
            </a:r>
          </a:p>
          <a:p>
            <a:r>
              <a:rPr lang="ru-RU" i="1" dirty="0" smtClean="0"/>
              <a:t>Средний балл – 57б.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Результаты государственной итоговой аттестации </a:t>
            </a:r>
            <a:br>
              <a:rPr lang="ru-RU" sz="2800" i="1" dirty="0" smtClean="0"/>
            </a:br>
            <a:r>
              <a:rPr lang="ru-RU" sz="2800" i="1" dirty="0" smtClean="0"/>
              <a:t> учащихся 11-х классов </a:t>
            </a:r>
            <a:r>
              <a:rPr lang="ru-RU" sz="2800" dirty="0" smtClean="0"/>
              <a:t> </a:t>
            </a:r>
            <a:r>
              <a:rPr lang="ru-RU" sz="2800" i="1" dirty="0" smtClean="0"/>
              <a:t>в форме ЕГЭ по биологии (по среднему баллу)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24297"/>
              </p:ext>
            </p:extLst>
          </p:nvPr>
        </p:nvGraphicFramePr>
        <p:xfrm>
          <a:off x="836586" y="2551106"/>
          <a:ext cx="7042200" cy="2827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Химия</a:t>
            </a:r>
            <a:br>
              <a:rPr lang="ru-RU" sz="3200" b="1" i="1" dirty="0" smtClean="0"/>
            </a:br>
            <a:r>
              <a:rPr lang="ru-RU" sz="3200" b="1" i="1" dirty="0" smtClean="0"/>
              <a:t>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Сдавали экзамен: </a:t>
            </a:r>
            <a:r>
              <a:rPr lang="ru-RU" dirty="0" smtClean="0"/>
              <a:t> 1 учащихся (2,5 %)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i="1" dirty="0" smtClean="0"/>
              <a:t>Получен результат: 42б.</a:t>
            </a:r>
            <a:endParaRPr lang="ru-RU" dirty="0" smtClean="0"/>
          </a:p>
          <a:p>
            <a:r>
              <a:rPr lang="ru-RU" i="1" dirty="0" smtClean="0"/>
              <a:t>Минимальная граница: </a:t>
            </a:r>
            <a:r>
              <a:rPr lang="ru-RU" dirty="0" smtClean="0"/>
              <a:t>36 б.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/>
              <a:t>Результаты государственной итоговой аттестации  учащихся 11-х классов </a:t>
            </a:r>
            <a:r>
              <a:rPr lang="ru-RU" sz="2400" dirty="0" smtClean="0"/>
              <a:t> </a:t>
            </a:r>
            <a:r>
              <a:rPr lang="ru-RU" sz="2400" i="1" dirty="0" smtClean="0"/>
              <a:t>в форме ЕГЭ по химии (по среднему баллу)</a:t>
            </a:r>
            <a:endParaRPr lang="ru-RU" sz="2400" dirty="0"/>
          </a:p>
        </p:txBody>
      </p:sp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131616"/>
              </p:ext>
            </p:extLst>
          </p:nvPr>
        </p:nvGraphicFramePr>
        <p:xfrm>
          <a:off x="622272" y="2122478"/>
          <a:ext cx="7327952" cy="337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Результаты государственной итоговой  аттестации </a:t>
            </a:r>
            <a:br>
              <a:rPr lang="ru-RU" sz="2800" b="1" i="1" dirty="0" smtClean="0"/>
            </a:br>
            <a:r>
              <a:rPr lang="ru-RU" sz="2800" b="1" i="1" dirty="0" smtClean="0"/>
              <a:t>учащихся 11-х классов в форме ЕГЭ </a:t>
            </a:r>
            <a:br>
              <a:rPr lang="ru-RU" sz="2800" b="1" i="1" dirty="0" smtClean="0"/>
            </a:br>
            <a:r>
              <a:rPr lang="ru-RU" sz="2800" b="1" i="1" dirty="0" smtClean="0"/>
              <a:t>(по среднему баллу)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4936169"/>
              </p:ext>
            </p:extLst>
          </p:nvPr>
        </p:nvGraphicFramePr>
        <p:xfrm>
          <a:off x="251520" y="1628800"/>
          <a:ext cx="8463884" cy="4995190"/>
        </p:xfrm>
        <a:graphic>
          <a:graphicData uri="http://schemas.openxmlformats.org/drawingml/2006/table">
            <a:tbl>
              <a:tblPr/>
              <a:tblGrid>
                <a:gridCol w="681232"/>
                <a:gridCol w="1640545"/>
                <a:gridCol w="912352"/>
                <a:gridCol w="1013886"/>
                <a:gridCol w="851873"/>
                <a:gridCol w="993001"/>
                <a:gridCol w="993001"/>
                <a:gridCol w="1377994"/>
              </a:tblGrid>
              <a:tr h="1296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600" b="1" i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600" b="1" i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2020-2021</a:t>
                      </a:r>
                      <a:endParaRPr lang="ru-RU" sz="16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2021-2022</a:t>
                      </a:r>
                      <a:endParaRPr lang="ru-RU" sz="16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2022-2023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Динамика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 2023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2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Русский язык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6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  <a:tab pos="3429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Математика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16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  <a:tab pos="3429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Обществознание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89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  <a:tab pos="3429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Литература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16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  <a:tab pos="3429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Биология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16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  <a:tab pos="3429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16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  <a:tab pos="3429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Английский язык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37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  <a:tab pos="3429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Физика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41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  <a:tab pos="3429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Информатика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45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  <a:tab pos="3429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История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16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  <a:tab pos="3429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23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Прием в 10 класс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80998766"/>
              </p:ext>
            </p:extLst>
          </p:nvPr>
        </p:nvGraphicFramePr>
        <p:xfrm>
          <a:off x="612775" y="1600200"/>
          <a:ext cx="8153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учащихся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2022-2023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42</a:t>
                      </a:r>
                      <a:endParaRPr lang="ru-RU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2021-2022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/>
                        <a:t>38</a:t>
                      </a:r>
                      <a:endParaRPr lang="ru-RU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2020-2021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29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Сопоставление средних тестовых баллов ЕГЭ выпускников образовательных организаций </a:t>
            </a:r>
            <a:r>
              <a:rPr lang="ru-RU" sz="2000" b="1" dirty="0" smtClean="0"/>
              <a:t>в 2023г</a:t>
            </a:r>
            <a:r>
              <a:rPr lang="ru-RU" sz="2000" b="1" dirty="0"/>
              <a:t>.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64935235"/>
              </p:ext>
            </p:extLst>
          </p:nvPr>
        </p:nvGraphicFramePr>
        <p:xfrm>
          <a:off x="214277" y="1857364"/>
          <a:ext cx="8534188" cy="3801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1379"/>
                <a:gridCol w="648072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720080"/>
                <a:gridCol w="648072"/>
                <a:gridCol w="576064"/>
                <a:gridCol w="720081"/>
              </a:tblGrid>
              <a:tr h="134959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Учебный предмет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Рус-ский</a:t>
                      </a:r>
                      <a:r>
                        <a:rPr lang="ru-RU" sz="1600" b="1" dirty="0" smtClean="0"/>
                        <a:t> язык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Матема</a:t>
                      </a:r>
                      <a:r>
                        <a:rPr lang="ru-RU" sz="1600" b="1" dirty="0" smtClean="0"/>
                        <a:t>-тика (П)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Математика</a:t>
                      </a:r>
                    </a:p>
                    <a:p>
                      <a:r>
                        <a:rPr lang="ru-RU" sz="1600" b="1" dirty="0" smtClean="0"/>
                        <a:t>(Б)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Фи-</a:t>
                      </a:r>
                      <a:r>
                        <a:rPr lang="ru-RU" sz="1600" b="1" dirty="0" err="1" smtClean="0"/>
                        <a:t>зи</a:t>
                      </a:r>
                      <a:r>
                        <a:rPr lang="ru-RU" sz="1600" b="1" dirty="0" smtClean="0"/>
                        <a:t>-ка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Ин-форма-</a:t>
                      </a:r>
                    </a:p>
                    <a:p>
                      <a:r>
                        <a:rPr lang="ru-RU" sz="1600" b="1" dirty="0" smtClean="0"/>
                        <a:t>тика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Хи-мия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Биоло-гия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Ис</a:t>
                      </a:r>
                      <a:r>
                        <a:rPr lang="ru-RU" sz="1600" b="1" dirty="0" smtClean="0"/>
                        <a:t>-то-</a:t>
                      </a:r>
                      <a:r>
                        <a:rPr lang="ru-RU" sz="1600" b="1" dirty="0" err="1" smtClean="0"/>
                        <a:t>рия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Англ.язык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Об</a:t>
                      </a:r>
                    </a:p>
                    <a:p>
                      <a:r>
                        <a:rPr lang="ru-RU" sz="1600" b="1" dirty="0" err="1" smtClean="0"/>
                        <a:t>щест</a:t>
                      </a:r>
                      <a:endParaRPr lang="ru-RU" sz="1600" b="1" dirty="0" smtClean="0"/>
                    </a:p>
                    <a:p>
                      <a:r>
                        <a:rPr lang="ru-RU" sz="1600" b="1" dirty="0" smtClean="0"/>
                        <a:t>во-</a:t>
                      </a:r>
                      <a:r>
                        <a:rPr lang="ru-RU" sz="1600" b="1" dirty="0" err="1" smtClean="0"/>
                        <a:t>зна</a:t>
                      </a:r>
                      <a:r>
                        <a:rPr lang="ru-RU" sz="1600" b="1" dirty="0" smtClean="0"/>
                        <a:t>-</a:t>
                      </a:r>
                      <a:r>
                        <a:rPr lang="ru-RU" sz="1600" b="1" dirty="0" err="1" smtClean="0"/>
                        <a:t>ние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Гео-</a:t>
                      </a:r>
                      <a:r>
                        <a:rPr lang="ru-RU" sz="1600" b="1" dirty="0" err="1" smtClean="0"/>
                        <a:t>гра</a:t>
                      </a:r>
                      <a:r>
                        <a:rPr lang="ru-RU" sz="1600" b="1" dirty="0" smtClean="0"/>
                        <a:t>-</a:t>
                      </a:r>
                      <a:r>
                        <a:rPr lang="ru-RU" sz="1600" b="1" dirty="0" err="1" smtClean="0"/>
                        <a:t>фия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Лите-рату-ра</a:t>
                      </a:r>
                      <a:endParaRPr lang="ru-RU" sz="1600" b="1" dirty="0"/>
                    </a:p>
                  </a:txBody>
                  <a:tcPr/>
                </a:tc>
              </a:tr>
              <a:tr h="81092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Челябинская область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68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4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58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58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66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56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63</a:t>
                      </a:r>
                      <a:endParaRPr lang="ru-RU" sz="1600" b="1" dirty="0"/>
                    </a:p>
                  </a:txBody>
                  <a:tcPr/>
                </a:tc>
              </a:tr>
              <a:tr h="81092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Челябинск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70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4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54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66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56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63</a:t>
                      </a:r>
                      <a:endParaRPr lang="ru-RU" sz="1600" b="1" dirty="0"/>
                    </a:p>
                  </a:txBody>
                  <a:tcPr/>
                </a:tc>
              </a:tr>
              <a:tr h="62556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Лицей 120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75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67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4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51</a:t>
                      </a:r>
                      <a:endParaRPr lang="ru-RU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69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42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57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56</a:t>
                      </a:r>
                      <a:endParaRPr lang="ru-RU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69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58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54</a:t>
                      </a:r>
                      <a:endParaRPr lang="ru-RU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63</a:t>
                      </a:r>
                      <a:endParaRPr lang="ru-RU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Количество учащихся, получивших от </a:t>
            </a:r>
            <a:r>
              <a:rPr lang="en-US" sz="2800" b="1" dirty="0" smtClean="0"/>
              <a:t>90</a:t>
            </a:r>
            <a:r>
              <a:rPr lang="ru-RU" sz="2800" b="1" dirty="0" smtClean="0"/>
              <a:t> до 100 баллов по результатам ЕГЭ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6903941"/>
              </p:ext>
            </p:extLst>
          </p:nvPr>
        </p:nvGraphicFramePr>
        <p:xfrm>
          <a:off x="457200" y="1916834"/>
          <a:ext cx="7615263" cy="3307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8421"/>
                <a:gridCol w="2538421"/>
                <a:gridCol w="2538421"/>
              </a:tblGrid>
              <a:tr h="177990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Учебный год</a:t>
                      </a:r>
                      <a:endParaRPr lang="ru-RU" sz="2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выпускников, </a:t>
                      </a:r>
                    </a:p>
                    <a:p>
                      <a:r>
                        <a:rPr lang="ru-RU" sz="1800" dirty="0" smtClean="0"/>
                        <a:t>получивших </a:t>
                      </a:r>
                      <a:r>
                        <a:rPr lang="ru-RU" sz="1800" baseline="0" dirty="0" smtClean="0"/>
                        <a:t> </a:t>
                      </a:r>
                    </a:p>
                    <a:p>
                      <a:r>
                        <a:rPr lang="ru-RU" sz="1800" dirty="0" smtClean="0"/>
                        <a:t>100 баллов</a:t>
                      </a:r>
                    </a:p>
                    <a:p>
                      <a:endParaRPr lang="ru-RU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выпускников, </a:t>
                      </a:r>
                    </a:p>
                    <a:p>
                      <a:r>
                        <a:rPr lang="ru-RU" sz="1800" dirty="0" smtClean="0"/>
                        <a:t>получивших</a:t>
                      </a:r>
                      <a:r>
                        <a:rPr lang="ru-RU" sz="1800" baseline="0" dirty="0" smtClean="0"/>
                        <a:t> от </a:t>
                      </a:r>
                      <a:r>
                        <a:rPr lang="en-US" sz="1800" baseline="0" dirty="0" smtClean="0"/>
                        <a:t>90</a:t>
                      </a:r>
                      <a:r>
                        <a:rPr lang="ru-RU" sz="1800" baseline="0" dirty="0" smtClean="0"/>
                        <a:t> до 99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 баллов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91439" marR="91439"/>
                </a:tc>
              </a:tr>
              <a:tr h="5091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2020-2021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17/35%</a:t>
                      </a:r>
                      <a:endParaRPr lang="ru-RU" b="1" dirty="0"/>
                    </a:p>
                  </a:txBody>
                  <a:tcPr marL="91439" marR="91439"/>
                </a:tc>
              </a:tr>
              <a:tr h="5091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2021-2022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3/6%</a:t>
                      </a:r>
                      <a:endParaRPr lang="ru-RU" b="1" dirty="0"/>
                    </a:p>
                  </a:txBody>
                  <a:tcPr marL="91439" marR="91439"/>
                </a:tc>
              </a:tr>
              <a:tr h="5091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2022-2023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11/29%</a:t>
                      </a:r>
                      <a:endParaRPr lang="ru-RU" b="1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Количество учащихся, получивших от </a:t>
            </a:r>
            <a:r>
              <a:rPr lang="ru-RU" sz="2800" b="1" dirty="0"/>
              <a:t>7</a:t>
            </a:r>
            <a:r>
              <a:rPr lang="en-US" sz="2800" b="1" dirty="0" smtClean="0"/>
              <a:t>0</a:t>
            </a:r>
            <a:r>
              <a:rPr lang="ru-RU" sz="2800" b="1" dirty="0" smtClean="0"/>
              <a:t> до 90 баллов по результатам ЕГЭ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72201846"/>
              </p:ext>
            </p:extLst>
          </p:nvPr>
        </p:nvGraphicFramePr>
        <p:xfrm>
          <a:off x="457200" y="2571744"/>
          <a:ext cx="7615263" cy="273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8421"/>
                <a:gridCol w="2538421"/>
                <a:gridCol w="2538421"/>
              </a:tblGrid>
              <a:tr h="14287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Учебный год</a:t>
                      </a:r>
                      <a:endParaRPr lang="ru-RU" sz="20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выпускников, </a:t>
                      </a:r>
                    </a:p>
                    <a:p>
                      <a:r>
                        <a:rPr lang="ru-RU" sz="1800" dirty="0" smtClean="0"/>
                        <a:t>получивших </a:t>
                      </a:r>
                      <a:r>
                        <a:rPr lang="ru-RU" sz="1800" baseline="0" dirty="0" smtClean="0"/>
                        <a:t> </a:t>
                      </a:r>
                    </a:p>
                    <a:p>
                      <a:r>
                        <a:rPr lang="ru-RU" sz="1800" dirty="0" smtClean="0"/>
                        <a:t>от 70 до 80 баллов</a:t>
                      </a:r>
                    </a:p>
                    <a:p>
                      <a:endParaRPr lang="ru-RU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Количество выпускников, </a:t>
                      </a:r>
                    </a:p>
                    <a:p>
                      <a:r>
                        <a:rPr lang="ru-RU" sz="1800" dirty="0" smtClean="0"/>
                        <a:t>получивших</a:t>
                      </a:r>
                      <a:r>
                        <a:rPr lang="ru-RU" sz="1800" baseline="0" dirty="0" smtClean="0"/>
                        <a:t> от </a:t>
                      </a:r>
                      <a:r>
                        <a:rPr lang="en-US" sz="1800" baseline="0" dirty="0" smtClean="0"/>
                        <a:t>8</a:t>
                      </a:r>
                      <a:r>
                        <a:rPr lang="ru-RU" sz="1800" baseline="0" dirty="0" smtClean="0"/>
                        <a:t>1 до 89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 баллов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91439" marR="91439"/>
                </a:tc>
              </a:tr>
              <a:tr h="4969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2021-2022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</a:t>
                      </a:r>
                      <a:endParaRPr lang="ru-RU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 marL="91439" marR="91439"/>
                </a:tc>
              </a:tr>
              <a:tr h="4969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2022-2023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29</a:t>
                      </a:r>
                      <a:endParaRPr lang="ru-RU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3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Результаты ЕГЭ выпускников, награжденных медалью «За особые успехи в учении»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72243643"/>
              </p:ext>
            </p:extLst>
          </p:nvPr>
        </p:nvGraphicFramePr>
        <p:xfrm>
          <a:off x="612773" y="1600200"/>
          <a:ext cx="6975154" cy="231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570"/>
                <a:gridCol w="622608"/>
                <a:gridCol w="800496"/>
                <a:gridCol w="711552"/>
                <a:gridCol w="889440"/>
                <a:gridCol w="800496"/>
                <a:gridCol w="800496"/>
                <a:gridCol w="8004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Русск.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Матем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r>
                        <a:rPr lang="ru-RU" sz="1200" dirty="0" smtClean="0"/>
                        <a:t>(П)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Матем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r>
                        <a:rPr lang="ru-RU" sz="1200" dirty="0" smtClean="0"/>
                        <a:t>(Б)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Обществ.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Биология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Инф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i="1" dirty="0"/>
              <a:t>Результаты государственной итоговой  аттестации учащихся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9-х </a:t>
            </a:r>
            <a:r>
              <a:rPr lang="ru-RU" sz="2000" b="1" i="1" dirty="0"/>
              <a:t>классов </a:t>
            </a:r>
            <a:r>
              <a:rPr lang="ru-RU" sz="2000" b="1" i="1" dirty="0" smtClean="0"/>
              <a:t>в </a:t>
            </a:r>
            <a:r>
              <a:rPr lang="ru-RU" sz="2000" b="1" i="1" dirty="0"/>
              <a:t>форме ОГЭ в </a:t>
            </a:r>
            <a:r>
              <a:rPr lang="ru-RU" sz="2000" b="1" i="1" dirty="0" smtClean="0"/>
              <a:t>2022-2023 </a:t>
            </a:r>
            <a:r>
              <a:rPr lang="ru-RU" sz="2000" b="1" i="1" dirty="0"/>
              <a:t>учебном году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1829239"/>
              </p:ext>
            </p:extLst>
          </p:nvPr>
        </p:nvGraphicFramePr>
        <p:xfrm>
          <a:off x="611560" y="2276872"/>
          <a:ext cx="5904656" cy="3202123"/>
        </p:xfrm>
        <a:graphic>
          <a:graphicData uri="http://schemas.openxmlformats.org/drawingml/2006/table">
            <a:tbl>
              <a:tblPr firstRow="1" firstCol="1" bandRow="1"/>
              <a:tblGrid>
                <a:gridCol w="1656184"/>
                <a:gridCol w="871994"/>
                <a:gridCol w="868045"/>
                <a:gridCol w="868045"/>
                <a:gridCol w="704284"/>
                <a:gridCol w="936104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сдавав-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ших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Сред-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ний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Сред-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няя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Абс. успев.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Качеств. успев.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 (33)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 (31)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306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Результаты ОГЭ по русскому языку </a:t>
            </a:r>
            <a:br>
              <a:rPr lang="ru-RU" sz="2800" b="1" dirty="0" smtClean="0"/>
            </a:br>
            <a:r>
              <a:rPr lang="ru-RU" sz="2800" b="1" dirty="0" smtClean="0"/>
              <a:t>в 2023 году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3194322"/>
              </p:ext>
            </p:extLst>
          </p:nvPr>
        </p:nvGraphicFramePr>
        <p:xfrm>
          <a:off x="395536" y="2204862"/>
          <a:ext cx="8136904" cy="3746716"/>
        </p:xfrm>
        <a:graphic>
          <a:graphicData uri="http://schemas.openxmlformats.org/drawingml/2006/table">
            <a:tbl>
              <a:tblPr firstRow="1" firstCol="1" bandRow="1"/>
              <a:tblGrid>
                <a:gridCol w="792088"/>
                <a:gridCol w="1224136"/>
                <a:gridCol w="699059"/>
                <a:gridCol w="897854"/>
                <a:gridCol w="897854"/>
                <a:gridCol w="897854"/>
                <a:gridCol w="770235"/>
                <a:gridCol w="897854"/>
                <a:gridCol w="1059970"/>
              </a:tblGrid>
              <a:tr h="40004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 уч-ся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Получены оценки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усп</a:t>
                      </a: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Качеств. </a:t>
                      </a:r>
                      <a:r>
                        <a:rPr lang="ru-RU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усп</a:t>
                      </a: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</a:t>
                      </a: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25/32%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28/36%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23/29%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2/3%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97%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4564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Результаты </a:t>
            </a:r>
            <a:r>
              <a:rPr lang="ru-RU" sz="2800" b="1" dirty="0" smtClean="0"/>
              <a:t>ОГЭ </a:t>
            </a:r>
            <a:r>
              <a:rPr lang="ru-RU" sz="2800" b="1" dirty="0"/>
              <a:t>по </a:t>
            </a:r>
            <a:r>
              <a:rPr lang="ru-RU" sz="2800" b="1" dirty="0" smtClean="0"/>
              <a:t>математике   в 2023 </a:t>
            </a:r>
            <a:r>
              <a:rPr lang="ru-RU" sz="2800" b="1" dirty="0"/>
              <a:t>году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44342882"/>
              </p:ext>
            </p:extLst>
          </p:nvPr>
        </p:nvGraphicFramePr>
        <p:xfrm>
          <a:off x="467544" y="2132856"/>
          <a:ext cx="8136903" cy="4258398"/>
        </p:xfrm>
        <a:graphic>
          <a:graphicData uri="http://schemas.openxmlformats.org/drawingml/2006/table">
            <a:tbl>
              <a:tblPr firstRow="1" firstCol="1" bandRow="1"/>
              <a:tblGrid>
                <a:gridCol w="648072"/>
                <a:gridCol w="1440160"/>
                <a:gridCol w="720080"/>
                <a:gridCol w="936104"/>
                <a:gridCol w="936104"/>
                <a:gridCol w="1008112"/>
                <a:gridCol w="792088"/>
                <a:gridCol w="694548"/>
                <a:gridCol w="961635"/>
              </a:tblGrid>
              <a:tr h="40804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 уч-ся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Получены оценки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Абс. усп.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Качеств. </a:t>
                      </a:r>
                      <a:r>
                        <a:rPr lang="ru-RU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усп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Мартыненко Л.В.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96%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Журавлева Д.А.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Смирнова В.А.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Семейное образование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</a:t>
                      </a: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9/11%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29/37%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36/45%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6/7%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93%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85950" y="2981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0918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ru-RU" sz="2800" b="1" i="1" dirty="0" smtClean="0"/>
              <a:t>Сравнительные результаты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качественной успеваемости  ГИА  по русскому языку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ru-RU" sz="2800" b="1" i="1" dirty="0" smtClean="0"/>
              <a:t> в 9 классах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0950206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4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ru-RU" sz="2800" b="1" i="1" dirty="0" smtClean="0"/>
              <a:t>Сравнительные результаты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качественной успеваемости  ГИА  математике</a:t>
            </a:r>
            <a:br>
              <a:rPr lang="ru-RU" sz="2800" b="1" i="1" dirty="0" smtClean="0"/>
            </a:br>
            <a:r>
              <a:rPr lang="ru-RU" sz="2800" b="1" i="1" dirty="0" smtClean="0"/>
              <a:t> в 9 классах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7001565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47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Результаты ГИА-9 в 2023 году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1720548"/>
              </p:ext>
            </p:extLst>
          </p:nvPr>
        </p:nvGraphicFramePr>
        <p:xfrm>
          <a:off x="467544" y="1628800"/>
          <a:ext cx="6302096" cy="4320475"/>
        </p:xfrm>
        <a:graphic>
          <a:graphicData uri="http://schemas.openxmlformats.org/drawingml/2006/table">
            <a:tbl>
              <a:tblPr firstRow="1" firstCol="1" bandRow="1"/>
              <a:tblGrid>
                <a:gridCol w="1612980"/>
                <a:gridCol w="1047230"/>
                <a:gridCol w="1102171"/>
                <a:gridCol w="1097959"/>
                <a:gridCol w="845167"/>
                <a:gridCol w="596589"/>
              </a:tblGrid>
              <a:tr h="54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 сдававших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Средний 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Средняя оценка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усп</a:t>
                      </a: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Кач</a:t>
                      </a: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усп</a:t>
                      </a: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 (33)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97%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 (31)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93%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 (37)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98%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 (37)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(19)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97%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 (45)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 (68)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 (45)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 (40)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 (45)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 (31)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86%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86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Определение выпускников  11 классов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966487"/>
              </p:ext>
            </p:extLst>
          </p:nvPr>
        </p:nvGraphicFramePr>
        <p:xfrm>
          <a:off x="1259632" y="1268760"/>
          <a:ext cx="7001139" cy="5281314"/>
        </p:xfrm>
        <a:graphic>
          <a:graphicData uri="http://schemas.openxmlformats.org/drawingml/2006/table">
            <a:tbl>
              <a:tblPr firstRow="1" firstCol="1" bandRow="1"/>
              <a:tblGrid>
                <a:gridCol w="1136031"/>
                <a:gridCol w="664169"/>
                <a:gridCol w="648072"/>
                <a:gridCol w="864096"/>
                <a:gridCol w="1152128"/>
                <a:gridCol w="1008112"/>
                <a:gridCol w="1528531"/>
              </a:tblGrid>
              <a:tr h="864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Работают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Обучаются на бюджетной основе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Обучаются на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контрактной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 поступления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Москва - 4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Санкт-Петербург –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Екатеринбург –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Челябинск- 29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ВУЗы: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ЮУрГУ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- 9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ЮУр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ГГПУ – 4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РАНХиГС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- 2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ЧелГУ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ЧГМА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ЧГИК - 1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Челяб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фил. </a:t>
                      </a:r>
                      <a:r>
                        <a:rPr lang="ru-RU" sz="1200" baseline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Финанс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ун-та  при правительстве РФ- 1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Мед.колледж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ЧМТТ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9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92%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5%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3%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73%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27%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4524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Качественная успеваемость по результатам государственной итоговой аттестации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в 9 классах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8785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290226"/>
              </p:ext>
            </p:extLst>
          </p:nvPr>
        </p:nvGraphicFramePr>
        <p:xfrm>
          <a:off x="559594" y="1556792"/>
          <a:ext cx="8024812" cy="4031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3" name="Лист" r:id="rId3" imgW="5324622" imgH="2114652" progId="Excel.Sheet.8">
                  <p:embed/>
                </p:oleObj>
              </mc:Choice>
              <mc:Fallback>
                <p:oleObj name="Лист" r:id="rId3" imgW="5324622" imgH="2114652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4" y="1556792"/>
                        <a:ext cx="8024812" cy="40319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10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Аттестат с отличием об основном общем образовании в 2023 году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9А класс - 1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9В </a:t>
            </a:r>
            <a:r>
              <a:rPr lang="ru-RU" dirty="0" smtClean="0"/>
              <a:t>класс - 2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Претенденты </a:t>
            </a:r>
            <a:r>
              <a:rPr lang="ru-RU" sz="2800" b="1" i="1" smtClean="0"/>
              <a:t>на медаль в 2024 г.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pPr marL="0" indent="0">
              <a:buNone/>
            </a:pPr>
            <a:r>
              <a:rPr lang="ru-RU" sz="2400" i="1" dirty="0" smtClean="0"/>
              <a:t>Золотая медаль</a:t>
            </a:r>
            <a:endParaRPr lang="ru-RU" sz="2400" i="1" dirty="0"/>
          </a:p>
          <a:p>
            <a:r>
              <a:rPr lang="ru-RU" sz="2400" dirty="0" smtClean="0"/>
              <a:t>10А - 2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i="1" dirty="0" smtClean="0"/>
              <a:t>Серебряная медаль</a:t>
            </a:r>
          </a:p>
          <a:p>
            <a:r>
              <a:rPr lang="ru-RU" sz="2400" dirty="0" smtClean="0"/>
              <a:t> 10А- 1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5484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Всероссийские проверочные работы (весна 2023 года)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9098702"/>
              </p:ext>
            </p:extLst>
          </p:nvPr>
        </p:nvGraphicFramePr>
        <p:xfrm>
          <a:off x="2593782" y="1600197"/>
          <a:ext cx="4191385" cy="4515319"/>
        </p:xfrm>
        <a:graphic>
          <a:graphicData uri="http://schemas.openxmlformats.org/drawingml/2006/table">
            <a:tbl>
              <a:tblPr firstRow="1" firstCol="1" bandRow="1"/>
              <a:tblGrid>
                <a:gridCol w="1396837"/>
                <a:gridCol w="1397274"/>
                <a:gridCol w="1397274"/>
              </a:tblGrid>
              <a:tr h="145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015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	Класс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выполнения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 (Диктант)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 (Тест)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Окружающий мир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 минут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 минут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минут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минут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минут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минут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минут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минут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 минут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91" marR="47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9397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437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/>
              <a:t>График проведения ВПР в 2022-2023 учебном  году 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 smtClean="0"/>
              <a:t>в МБОУ «Лицей №120 </a:t>
            </a:r>
            <a:r>
              <a:rPr lang="ru-RU" sz="2400" b="1" i="1" dirty="0" err="1" smtClean="0"/>
              <a:t>г.Челябинска</a:t>
            </a:r>
            <a:r>
              <a:rPr lang="ru-RU" sz="2400" b="1" i="1" dirty="0" smtClean="0"/>
              <a:t>»</a:t>
            </a:r>
            <a:endParaRPr lang="ru-RU" sz="24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</p:nvPr>
        </p:nvGraphicFramePr>
        <p:xfrm>
          <a:off x="688654" y="1594237"/>
          <a:ext cx="8001641" cy="450772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46416"/>
                <a:gridCol w="1851181"/>
                <a:gridCol w="1724546"/>
                <a:gridCol w="1589504"/>
                <a:gridCol w="1289994"/>
              </a:tblGrid>
              <a:tr h="7314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13.03, понедельник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14.03, вторник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15.03, среда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 класс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– русский язык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(1 часть)  Диктант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16.03, четверг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биология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i="1">
                          <a:effectLst/>
                          <a:latin typeface="Times New Roman"/>
                          <a:ea typeface="Times New Roman"/>
                        </a:rPr>
                        <a:t>предмет на основе случайного выбора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17.03, пятница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Русский язык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(2 часть. Тест)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20.03, понедельник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21.03, вторник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i="1">
                          <a:effectLst/>
                          <a:latin typeface="Times New Roman"/>
                          <a:ea typeface="Times New Roman"/>
                        </a:rPr>
                        <a:t>предмет на основе случайного выбора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22.03, среда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23.03, четверг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24.03, пятница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9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10.04, понедельник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7А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11.04, вторник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русский язык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математика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7Г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английский язык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12.04, среда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математика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13.04, четверг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русский язык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история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7Б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английский язык 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14.04, пятница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7В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английский язык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7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17.04, понедельник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8841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18.04, вторник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русский язык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 класс –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окружающий мир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</a:t>
                      </a: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 1</a:t>
                      </a:r>
                      <a:r>
                        <a:rPr lang="ru-RU" sz="800" i="1">
                          <a:effectLst/>
                          <a:latin typeface="Times New Roman"/>
                          <a:ea typeface="Times New Roman"/>
                        </a:rPr>
                        <a:t>предмет на основе случайного выбора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19.04, среда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математика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русский язык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20.04, четверг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математика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i="1">
                          <a:effectLst/>
                          <a:latin typeface="Times New Roman"/>
                          <a:ea typeface="Times New Roman"/>
                        </a:rPr>
                        <a:t>предмет на основе случайного выбора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21.04, пятница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3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01.05, понедельник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02.05, вторник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03.05, среда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математика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04.05, четверг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</a:t>
                      </a: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 2</a:t>
                      </a:r>
                      <a:r>
                        <a:rPr lang="ru-RU" sz="800" i="1">
                          <a:effectLst/>
                          <a:latin typeface="Times New Roman"/>
                          <a:ea typeface="Times New Roman"/>
                        </a:rPr>
                        <a:t>предмет на основе случайного выбора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05.05, пятница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 класс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i="1">
                          <a:effectLst/>
                          <a:latin typeface="Times New Roman"/>
                          <a:ea typeface="Times New Roman"/>
                        </a:rPr>
                        <a:t>предмет на основе случайного выбора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08.05, понедельник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09.05, вторник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10.05, среда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>
                          <a:effectLst/>
                          <a:latin typeface="Times New Roman"/>
                          <a:ea typeface="Times New Roman"/>
                        </a:rPr>
                        <a:t>11.05, четверг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effectLst/>
                          <a:latin typeface="Times New Roman"/>
                          <a:ea typeface="Times New Roman"/>
                        </a:rPr>
                        <a:t>12.05, пятница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247775" algn="l"/>
                        </a:tabLst>
                      </a:pPr>
                      <a:r>
                        <a:rPr lang="ru-RU" sz="1000" b="1" u="none" strike="noStrike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1045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Результаты </a:t>
            </a:r>
            <a:r>
              <a:rPr lang="ru-RU" sz="2400" b="1" dirty="0"/>
              <a:t>выполнения индивидуальных проектов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обучающихся </a:t>
            </a:r>
            <a:r>
              <a:rPr lang="ru-RU" sz="2400" b="1" dirty="0"/>
              <a:t>7 классов</a:t>
            </a:r>
            <a:br>
              <a:rPr lang="ru-RU" sz="2400" b="1" dirty="0"/>
            </a:br>
            <a:r>
              <a:rPr lang="ru-RU" sz="2400" b="1" i="1" dirty="0"/>
              <a:t>(уровень достижения </a:t>
            </a:r>
            <a:r>
              <a:rPr lang="ru-RU" sz="2400" b="1" i="1" dirty="0" err="1"/>
              <a:t>метапредметных</a:t>
            </a:r>
            <a:r>
              <a:rPr lang="ru-RU" sz="2400" b="1" i="1" dirty="0"/>
              <a:t> результатов)</a:t>
            </a:r>
            <a:br>
              <a:rPr lang="ru-RU" sz="2400" b="1" i="1" dirty="0"/>
            </a:br>
            <a:r>
              <a:rPr lang="ru-RU" sz="2400" dirty="0"/>
              <a:t> 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1579182"/>
              </p:ext>
            </p:extLst>
          </p:nvPr>
        </p:nvGraphicFramePr>
        <p:xfrm>
          <a:off x="683568" y="2492896"/>
          <a:ext cx="7560840" cy="2014148"/>
        </p:xfrm>
        <a:graphic>
          <a:graphicData uri="http://schemas.openxmlformats.org/drawingml/2006/table">
            <a:tbl>
              <a:tblPr firstRow="1" firstCol="1" bandRow="1"/>
              <a:tblGrid>
                <a:gridCol w="1889618"/>
                <a:gridCol w="1834239"/>
                <a:gridCol w="1946575"/>
                <a:gridCol w="1890408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Повышенный уровень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 уровень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Недостаточный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Челябинская область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120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5610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Уровень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функциональной грамотности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 </a:t>
            </a:r>
            <a:r>
              <a:rPr lang="ru-RU" sz="2400" dirty="0"/>
              <a:t>результатам РИКО - 10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8100086"/>
              </p:ext>
            </p:extLst>
          </p:nvPr>
        </p:nvGraphicFramePr>
        <p:xfrm>
          <a:off x="1259632" y="2204864"/>
          <a:ext cx="7436476" cy="2334376"/>
        </p:xfrm>
        <a:graphic>
          <a:graphicData uri="http://schemas.openxmlformats.org/drawingml/2006/table">
            <a:tbl>
              <a:tblPr firstRow="1" firstCol="1" bandRow="1"/>
              <a:tblGrid>
                <a:gridCol w="1799636"/>
                <a:gridCol w="1800388"/>
                <a:gridCol w="1800576"/>
                <a:gridCol w="2035876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Высокий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Челябинская область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9,94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9,86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120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16,82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76,84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51000" y="3427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5079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Уровень достижения </a:t>
            </a:r>
            <a:r>
              <a:rPr lang="ru-RU" sz="2400" dirty="0" err="1"/>
              <a:t>метапредметных</a:t>
            </a:r>
            <a:r>
              <a:rPr lang="ru-RU" sz="2400" dirty="0"/>
              <a:t> </a:t>
            </a:r>
            <a:r>
              <a:rPr lang="ru-RU" sz="2400" dirty="0" smtClean="0"/>
              <a:t>результатов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обучающихся 4 классов  (РИКО – 4)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577870"/>
              </p:ext>
            </p:extLst>
          </p:nvPr>
        </p:nvGraphicFramePr>
        <p:xfrm>
          <a:off x="971600" y="1700808"/>
          <a:ext cx="7056783" cy="2484276"/>
        </p:xfrm>
        <a:graphic>
          <a:graphicData uri="http://schemas.openxmlformats.org/drawingml/2006/table">
            <a:tbl>
              <a:tblPr firstRow="1" firstCol="1" bandRow="1"/>
              <a:tblGrid>
                <a:gridCol w="1763643"/>
                <a:gridCol w="1764380"/>
                <a:gridCol w="1764380"/>
                <a:gridCol w="1764380"/>
              </a:tblGrid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Повышенный уровень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 уровень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Недостаточный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Челябинская область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10,58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72,45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16,97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120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12,93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83,62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51000" y="3427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4525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Уровень достижения функциональной грамотности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обучающихся </a:t>
            </a:r>
            <a:r>
              <a:rPr lang="ru-RU" sz="2400" dirty="0"/>
              <a:t>4 классов  (РИКО – 4)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8608327"/>
              </p:ext>
            </p:extLst>
          </p:nvPr>
        </p:nvGraphicFramePr>
        <p:xfrm>
          <a:off x="1043605" y="2420888"/>
          <a:ext cx="7488834" cy="2785464"/>
        </p:xfrm>
        <a:graphic>
          <a:graphicData uri="http://schemas.openxmlformats.org/drawingml/2006/table">
            <a:tbl>
              <a:tblPr firstRow="1" firstCol="1" bandRow="1"/>
              <a:tblGrid>
                <a:gridCol w="1871622"/>
                <a:gridCol w="1872404"/>
                <a:gridCol w="1872404"/>
                <a:gridCol w="1872404"/>
              </a:tblGrid>
              <a:tr h="12961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Повышенный уровень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 уровень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Недостаточный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Челябинская область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16,54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68,97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15,04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120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24,14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68,97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30689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13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Курсовая подготовка за 2022-2023 учебный год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Повышение </a:t>
            </a:r>
            <a:r>
              <a:rPr lang="ru-RU" dirty="0"/>
              <a:t>квалификации учителей-предметников-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ЧИППКРО- 12</a:t>
            </a:r>
          </a:p>
          <a:p>
            <a:pPr marL="0" indent="0">
              <a:buNone/>
            </a:pPr>
            <a:r>
              <a:rPr lang="ru-RU" dirty="0"/>
              <a:t>МБУ ДПО «ЦРО города Челябинска» </a:t>
            </a:r>
            <a:r>
              <a:rPr lang="ru-RU" dirty="0" smtClean="0"/>
              <a:t>- 36</a:t>
            </a:r>
          </a:p>
          <a:p>
            <a:pPr marL="0" indent="0">
              <a:buNone/>
            </a:pPr>
            <a:r>
              <a:rPr lang="ru-RU" dirty="0" smtClean="0"/>
              <a:t>2. Профессиональная переподготовка:</a:t>
            </a:r>
          </a:p>
          <a:p>
            <a:pPr marL="0" indent="0">
              <a:buNone/>
            </a:pPr>
            <a:r>
              <a:rPr lang="ru-RU" dirty="0" smtClean="0"/>
              <a:t>ЧИППКРО – 1</a:t>
            </a:r>
          </a:p>
          <a:p>
            <a:pPr marL="0" indent="0">
              <a:buNone/>
            </a:pPr>
            <a:r>
              <a:rPr lang="ru-RU" dirty="0" err="1" smtClean="0"/>
              <a:t>ЮУрГГПУ</a:t>
            </a:r>
            <a:r>
              <a:rPr lang="ru-RU" dirty="0" smtClean="0"/>
              <a:t> - 3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Подготовка экспертов ЕГЭ </a:t>
            </a:r>
            <a:r>
              <a:rPr lang="ru-RU" dirty="0" smtClean="0"/>
              <a:t>и ОГЭ – </a:t>
            </a:r>
            <a:r>
              <a:rPr lang="ru-RU" dirty="0"/>
              <a:t>3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/>
              <a:t>Дистанционное обучение по подготовке организаторов ППЭ  (Федеральный центр тестирования) </a:t>
            </a:r>
            <a:r>
              <a:rPr lang="ru-RU" dirty="0" smtClean="0"/>
              <a:t>: ГИА-9  - 24,    ЕГЭ- 7.</a:t>
            </a:r>
          </a:p>
          <a:p>
            <a:pPr marL="0" indent="0">
              <a:buNone/>
            </a:pPr>
            <a:r>
              <a:rPr lang="ru-RU" dirty="0" smtClean="0"/>
              <a:t>5. Дистанционные курсы учителей на образовательных платформе </a:t>
            </a:r>
            <a:r>
              <a:rPr lang="ru-RU" dirty="0" err="1" smtClean="0"/>
              <a:t>Роспотребнадзора</a:t>
            </a:r>
            <a:r>
              <a:rPr lang="ru-RU" dirty="0" smtClean="0"/>
              <a:t> по организации здорового питания -  26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/>
              <a:t>Дистанционные курсы </a:t>
            </a:r>
            <a:r>
              <a:rPr lang="ru-RU" dirty="0" smtClean="0"/>
              <a:t>классных руководителей  </a:t>
            </a:r>
            <a:r>
              <a:rPr lang="ru-RU" dirty="0"/>
              <a:t>на образовательной платформе Министерства просвещения РФ по </a:t>
            </a:r>
            <a:r>
              <a:rPr lang="ru-RU" dirty="0" smtClean="0"/>
              <a:t>программе «Разговоры о важном»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1</a:t>
            </a:r>
            <a:r>
              <a:rPr lang="ru-RU" dirty="0" smtClean="0"/>
              <a:t>0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ВСЕГО : 122 удостоверения о повышении квалификации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8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в 1 класс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5420051"/>
              </p:ext>
            </p:extLst>
          </p:nvPr>
        </p:nvGraphicFramePr>
        <p:xfrm>
          <a:off x="971600" y="1556792"/>
          <a:ext cx="6768752" cy="434263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93631"/>
                <a:gridCol w="1093631"/>
                <a:gridCol w="1197114"/>
                <a:gridCol w="1080120"/>
                <a:gridCol w="1005369"/>
                <a:gridCol w="1298887"/>
              </a:tblGrid>
              <a:tr h="31018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поданных заявлений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Из них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0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проживающих на закрепленной территории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Имеют преимущественное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право +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перво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-очередное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проживающих на  закрепленной территории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0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 регистрацией по месту жительства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регистрацией по месту пребывания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52+1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46+2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32+0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31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12+0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1772816"/>
            <a:ext cx="9821813" cy="156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Динамика  аттестации  педагогических работников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97673"/>
              </p:ext>
            </p:extLst>
          </p:nvPr>
        </p:nvGraphicFramePr>
        <p:xfrm>
          <a:off x="1331640" y="1700809"/>
          <a:ext cx="6840760" cy="38552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0190"/>
                <a:gridCol w="1710190"/>
                <a:gridCol w="1710190"/>
                <a:gridCol w="1710190"/>
              </a:tblGrid>
              <a:tr h="1971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Учебный год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Высшая категория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Первая категория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Аттестованы на соответствие занимаемой должности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2022-2023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2021-2022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2020-2021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98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Сравнительные итоги </a:t>
            </a:r>
            <a:br>
              <a:rPr lang="ru-RU" dirty="0" smtClean="0"/>
            </a:br>
            <a:r>
              <a:rPr lang="ru-RU" dirty="0" smtClean="0"/>
              <a:t>успеваемости за учебный 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64632150"/>
              </p:ext>
            </p:extLst>
          </p:nvPr>
        </p:nvGraphicFramePr>
        <p:xfrm>
          <a:off x="457200" y="1600200"/>
          <a:ext cx="8229600" cy="4641850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1335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Учебный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год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учащихся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Неуспе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вающие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Абс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успев.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успев.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2-20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99,3%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1044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,4%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56%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2020-2021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1033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99,4%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49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Сравнительные итоги </a:t>
            </a:r>
            <a:br>
              <a:rPr lang="ru-RU" dirty="0" smtClean="0"/>
            </a:br>
            <a:r>
              <a:rPr lang="ru-RU" dirty="0" smtClean="0"/>
              <a:t>успеваемости за учебный год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2345727"/>
              </p:ext>
            </p:extLst>
          </p:nvPr>
        </p:nvGraphicFramePr>
        <p:xfrm>
          <a:off x="714348" y="1857364"/>
          <a:ext cx="7416801" cy="4079640"/>
        </p:xfrm>
        <a:graphic>
          <a:graphicData uri="http://schemas.openxmlformats.org/drawingml/2006/table">
            <a:tbl>
              <a:tblPr firstRow="1" firstCol="1" bandRow="1"/>
              <a:tblGrid>
                <a:gridCol w="1512162"/>
                <a:gridCol w="2016218"/>
                <a:gridCol w="1800195"/>
                <a:gridCol w="2088226"/>
              </a:tblGrid>
              <a:tr h="504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образования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успев.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Качеств. успев.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rowSpan="4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2022-20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99,3%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98,6%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rowSpan="4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2021-20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98,8%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99,4</a:t>
                      </a: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  <a:r>
                        <a:rPr lang="en-US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rowSpan="4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основное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98,7%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среднее общее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3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99,4%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32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14291"/>
            <a:ext cx="7543800" cy="1071570"/>
          </a:xfrm>
        </p:spPr>
        <p:txBody>
          <a:bodyPr>
            <a:normAutofit fontScale="90000"/>
          </a:bodyPr>
          <a:lstStyle/>
          <a:p>
            <a:pPr defTabSz="912813" eaLnBrk="1" hangingPunct="1"/>
            <a:r>
              <a:rPr lang="ru-RU" altLang="ru-RU" sz="3500" dirty="0" smtClean="0"/>
              <a:t>Показатели качественной успеваемости  по параллелям: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643050"/>
            <a:ext cx="8229600" cy="4929222"/>
          </a:xfrm>
        </p:spPr>
        <p:txBody>
          <a:bodyPr>
            <a:noAutofit/>
          </a:bodyPr>
          <a:lstStyle/>
          <a:p>
            <a:pPr defTabSz="912813" eaLnBrk="1" hangingPunct="1"/>
            <a:r>
              <a:rPr lang="ru-RU" altLang="ru-RU" sz="2400" dirty="0" smtClean="0"/>
              <a:t>2 классы- 67%</a:t>
            </a:r>
          </a:p>
          <a:p>
            <a:pPr defTabSz="912813" eaLnBrk="1" hangingPunct="1"/>
            <a:r>
              <a:rPr lang="ru-RU" altLang="ru-RU" sz="2400" dirty="0" smtClean="0"/>
              <a:t>3 классы- 56</a:t>
            </a:r>
            <a:r>
              <a:rPr lang="en-US" altLang="ru-RU" sz="2400" dirty="0" smtClean="0"/>
              <a:t>%</a:t>
            </a:r>
            <a:endParaRPr lang="ru-RU" altLang="ru-RU" sz="2400" dirty="0" smtClean="0"/>
          </a:p>
          <a:p>
            <a:pPr defTabSz="912813" eaLnBrk="1" hangingPunct="1"/>
            <a:r>
              <a:rPr lang="ru-RU" altLang="ru-RU" sz="2400" dirty="0" smtClean="0"/>
              <a:t>4 классы- 61%</a:t>
            </a:r>
          </a:p>
          <a:p>
            <a:pPr defTabSz="912813" eaLnBrk="1" hangingPunct="1"/>
            <a:r>
              <a:rPr lang="ru-RU" altLang="ru-RU" sz="2400" dirty="0" smtClean="0"/>
              <a:t>5 классы- 61%</a:t>
            </a:r>
          </a:p>
          <a:p>
            <a:pPr defTabSz="912813" eaLnBrk="1" hangingPunct="1"/>
            <a:r>
              <a:rPr lang="ru-RU" altLang="ru-RU" sz="2400" dirty="0" smtClean="0"/>
              <a:t>6 классы – 55%</a:t>
            </a:r>
          </a:p>
          <a:p>
            <a:pPr defTabSz="912813" eaLnBrk="1" hangingPunct="1"/>
            <a:r>
              <a:rPr lang="ru-RU" altLang="ru-RU" sz="2400" dirty="0" smtClean="0"/>
              <a:t>7 классы – 66%</a:t>
            </a:r>
          </a:p>
          <a:p>
            <a:pPr defTabSz="912813" eaLnBrk="1" hangingPunct="1"/>
            <a:r>
              <a:rPr lang="ru-RU" altLang="ru-RU" sz="2400" dirty="0" smtClean="0"/>
              <a:t>8 классы – 42%</a:t>
            </a:r>
          </a:p>
          <a:p>
            <a:pPr defTabSz="912813" eaLnBrk="1" hangingPunct="1"/>
            <a:r>
              <a:rPr lang="ru-RU" altLang="ru-RU" sz="2400" dirty="0" smtClean="0"/>
              <a:t>9 классы – 35%</a:t>
            </a:r>
          </a:p>
          <a:p>
            <a:pPr defTabSz="912813" eaLnBrk="1" hangingPunct="1"/>
            <a:r>
              <a:rPr lang="ru-RU" altLang="ru-RU" sz="2400" dirty="0" smtClean="0"/>
              <a:t>10классы – 27%</a:t>
            </a:r>
          </a:p>
          <a:p>
            <a:pPr defTabSz="912813" eaLnBrk="1" hangingPunct="1"/>
            <a:r>
              <a:rPr lang="ru-RU" altLang="ru-RU" sz="2400" dirty="0" smtClean="0"/>
              <a:t>11 классы </a:t>
            </a:r>
            <a:r>
              <a:rPr lang="ru-RU" altLang="ru-RU" sz="2400" smtClean="0"/>
              <a:t>– 50%</a:t>
            </a: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5682</TotalTime>
  <Words>2661</Words>
  <Application>Microsoft Office PowerPoint</Application>
  <PresentationFormat>Экран (4:3)</PresentationFormat>
  <Paragraphs>1191</Paragraphs>
  <Slides>60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3" baseType="lpstr">
      <vt:lpstr>Обычная</vt:lpstr>
      <vt:lpstr>1_Обычная</vt:lpstr>
      <vt:lpstr>Лист</vt:lpstr>
      <vt:lpstr>                  Анализ результатов педагогической деятельности коллектива по развитию  качества образования. ГИА - 2023, проблемы и пути их решения.    </vt:lpstr>
      <vt:lpstr>Сравнительные показатели количественного состава обучающихся</vt:lpstr>
      <vt:lpstr>Определение учащихся  9 классов</vt:lpstr>
      <vt:lpstr>Прием в 10 класс</vt:lpstr>
      <vt:lpstr>Определение выпускников  11 классов</vt:lpstr>
      <vt:lpstr>Прием в 1 класс</vt:lpstr>
      <vt:lpstr>Сравнительные итоги  успеваемости за учебный год</vt:lpstr>
      <vt:lpstr>Сравнительные итоги  успеваемости за учебный год</vt:lpstr>
      <vt:lpstr>Показатели качественной успеваемости  по параллелям:</vt:lpstr>
      <vt:lpstr>Качественная успеваемость выше среднего показателя по лицею в классах:</vt:lpstr>
      <vt:lpstr>Качественная успеваемость  в 5 классах:</vt:lpstr>
      <vt:lpstr>Допущены к государственной  итоговой аттестации:</vt:lpstr>
      <vt:lpstr>Количество выбранных предметов в 11 классах</vt:lpstr>
      <vt:lpstr>Количество выбранных экзаменов в 11 классах</vt:lpstr>
      <vt:lpstr>Количество выбранных экзаменов  в 11 классах в 2023 году</vt:lpstr>
      <vt:lpstr>Выбор предметов на  ЕГЭ в  11 классах </vt:lpstr>
      <vt:lpstr>Количество выбранных экзаменов в 11 классах</vt:lpstr>
      <vt:lpstr> Сравнительные показатели   выбора экзаменов в 11 классе (в %) </vt:lpstr>
      <vt:lpstr>Выбор  уровня ЕГЭ по математике в 2022 году</vt:lpstr>
      <vt:lpstr>Математика     (профильная) </vt:lpstr>
      <vt:lpstr>Результаты государственной итоговой аттестации учащихся 11-х классов  в форме ЕГЭ  по математике (профильный уровень)   (по среднему баллу) </vt:lpstr>
      <vt:lpstr>Математика     (базовая)  </vt:lpstr>
      <vt:lpstr> Русский язык     </vt:lpstr>
      <vt:lpstr>Результаты государственной итоговой аттестации учащихся 11-х классов  в форме ЕГЭ  по русскому языку (по среднему баллу)  </vt:lpstr>
      <vt:lpstr> Обществознание  </vt:lpstr>
      <vt:lpstr>Результаты государственной итоговой аттестации учащихся 11-х классов в форме ЕГЭ по обществознанию (по среднему баллу)  </vt:lpstr>
      <vt:lpstr> История  </vt:lpstr>
      <vt:lpstr>Результаты государственной итоговой аттестации учащихся 11-х классов  в форме ЕГЭ по истории  (по среднему баллу)</vt:lpstr>
      <vt:lpstr>Английский язык</vt:lpstr>
      <vt:lpstr>Результаты государственной итоговой аттестации  учащихся 11-х классов в форме ЕГЭ  по английскому языку (по среднему баллу)</vt:lpstr>
      <vt:lpstr> Информатика  </vt:lpstr>
      <vt:lpstr> Результаты государственной  итоговой аттестации учащихся 11-х классов  в форме ЕГЭ по информатике (по среднему баллу) </vt:lpstr>
      <vt:lpstr> Физика    </vt:lpstr>
      <vt:lpstr>Результаты  государственной итоговой аттестации учащихся 11-х классов в форме ЕГЭ  по физике  (по среднему баллу)</vt:lpstr>
      <vt:lpstr> Биология </vt:lpstr>
      <vt:lpstr> Результаты государственной итоговой аттестации   учащихся 11-х классов  в форме ЕГЭ по биологии (по среднему баллу) </vt:lpstr>
      <vt:lpstr> Химия  </vt:lpstr>
      <vt:lpstr>Результаты государственной итоговой аттестации  учащихся 11-х классов  в форме ЕГЭ по химии (по среднему баллу)</vt:lpstr>
      <vt:lpstr>Результаты государственной итоговой  аттестации  учащихся 11-х классов в форме ЕГЭ  (по среднему баллу)</vt:lpstr>
      <vt:lpstr>Сопоставление средних тестовых баллов ЕГЭ выпускников образовательных организаций в 2023г. </vt:lpstr>
      <vt:lpstr>Количество учащихся, получивших от 90 до 100 баллов по результатам ЕГЭ </vt:lpstr>
      <vt:lpstr>Количество учащихся, получивших от 70 до 90 баллов по результатам ЕГЭ </vt:lpstr>
      <vt:lpstr>Результаты ЕГЭ выпускников, награжденных медалью «За особые успехи в учении»</vt:lpstr>
      <vt:lpstr>Результаты государственной итоговой  аттестации учащихся  9-х классов в форме ОГЭ в 2022-2023 учебном году </vt:lpstr>
      <vt:lpstr>Результаты ОГЭ по русскому языку  в 2023 году</vt:lpstr>
      <vt:lpstr>Результаты ОГЭ по математике   в 2023 году</vt:lpstr>
      <vt:lpstr> Сравнительные результаты качественной успеваемости  ГИА  по русскому языку  в 9 классах </vt:lpstr>
      <vt:lpstr> Сравнительные результаты качественной успеваемости  ГИА  математике  в 9 классах </vt:lpstr>
      <vt:lpstr>Результаты ГИА-9 в 2023 году</vt:lpstr>
      <vt:lpstr> Качественная успеваемость по результатам государственной итоговой аттестации в 9 классах </vt:lpstr>
      <vt:lpstr>Аттестат с отличием об основном общем образовании в 2023 году</vt:lpstr>
      <vt:lpstr>Претенденты на медаль в 2024 г.</vt:lpstr>
      <vt:lpstr>Всероссийские проверочные работы (весна 2023 года) </vt:lpstr>
      <vt:lpstr>График проведения ВПР в 2022-2023 учебном  году   в МБОУ «Лицей №120 г.Челябинска»</vt:lpstr>
      <vt:lpstr>  Результаты выполнения индивидуальных проектов  обучающихся 7 классов (уровень достижения метапредметных результатов)   </vt:lpstr>
      <vt:lpstr>Уровень сформированности функциональной грамотности  по результатам РИКО - 10 </vt:lpstr>
      <vt:lpstr>Уровень достижения метапредметных результатов  обучающихся 4 классов  (РИКО – 4) </vt:lpstr>
      <vt:lpstr>Уровень достижения функциональной грамотности  обучающихся 4 классов  (РИКО – 4) </vt:lpstr>
      <vt:lpstr>Курсовая подготовка за 2022-2023 учебный год </vt:lpstr>
      <vt:lpstr>Динамика  аттестации  педагогических работников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государственной итоговой аттестации</dc:title>
  <dc:creator>Admin</dc:creator>
  <cp:lastModifiedBy>User</cp:lastModifiedBy>
  <cp:revision>482</cp:revision>
  <cp:lastPrinted>2024-02-26T10:34:50Z</cp:lastPrinted>
  <dcterms:created xsi:type="dcterms:W3CDTF">2015-08-23T15:24:42Z</dcterms:created>
  <dcterms:modified xsi:type="dcterms:W3CDTF">2024-05-06T11:48:06Z</dcterms:modified>
</cp:coreProperties>
</file>